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32"/>
  </p:notesMasterIdLst>
  <p:handoutMasterIdLst>
    <p:handoutMasterId r:id="rId33"/>
  </p:handoutMasterIdLst>
  <p:sldIdLst>
    <p:sldId id="256" r:id="rId5"/>
    <p:sldId id="270" r:id="rId6"/>
    <p:sldId id="259" r:id="rId7"/>
    <p:sldId id="284" r:id="rId8"/>
    <p:sldId id="260" r:id="rId9"/>
    <p:sldId id="273" r:id="rId10"/>
    <p:sldId id="272" r:id="rId11"/>
    <p:sldId id="277" r:id="rId12"/>
    <p:sldId id="271" r:id="rId13"/>
    <p:sldId id="262" r:id="rId14"/>
    <p:sldId id="285" r:id="rId15"/>
    <p:sldId id="263" r:id="rId16"/>
    <p:sldId id="264" r:id="rId17"/>
    <p:sldId id="265" r:id="rId18"/>
    <p:sldId id="269" r:id="rId19"/>
    <p:sldId id="266" r:id="rId20"/>
    <p:sldId id="274" r:id="rId21"/>
    <p:sldId id="275" r:id="rId22"/>
    <p:sldId id="267" r:id="rId23"/>
    <p:sldId id="276" r:id="rId24"/>
    <p:sldId id="278" r:id="rId25"/>
    <p:sldId id="283" r:id="rId26"/>
    <p:sldId id="261" r:id="rId27"/>
    <p:sldId id="279" r:id="rId28"/>
    <p:sldId id="280" r:id="rId29"/>
    <p:sldId id="281" r:id="rId30"/>
    <p:sldId id="282"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23" autoAdjust="0"/>
    <p:restoredTop sz="98270" autoAdjust="0"/>
  </p:normalViewPr>
  <p:slideViewPr>
    <p:cSldViewPr snapToGrid="0" snapToObjects="1">
      <p:cViewPr varScale="1">
        <p:scale>
          <a:sx n="132" d="100"/>
          <a:sy n="132" d="100"/>
        </p:scale>
        <p:origin x="-704" y="-112"/>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notesMaster" Target="notesMasters/notes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2017/07/19</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2.png>
</file>

<file path=ppt/media/image18.jpg>
</file>

<file path=ppt/media/image2.jpg>
</file>

<file path=ppt/media/image22.jpg>
</file>

<file path=ppt/media/image23.jpg>
</file>

<file path=ppt/media/image29.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2017/07/19</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9</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5"/>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5"/>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1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 Id="rId3" Type="http://schemas.openxmlformats.org/officeDocument/2006/relationships/image" Target="../media/image23.jpg"/></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emf"/><Relationship Id="rId7" Type="http://schemas.openxmlformats.org/officeDocument/2006/relationships/image" Target="../media/image29.png"/><Relationship Id="rId8"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emf"/><Relationship Id="rId5" Type="http://schemas.openxmlformats.org/officeDocument/2006/relationships/image" Target="../media/image34.emf"/><Relationship Id="rId6" Type="http://schemas.openxmlformats.org/officeDocument/2006/relationships/image" Target="../media/image35.emf"/><Relationship Id="rId7" Type="http://schemas.openxmlformats.org/officeDocument/2006/relationships/image" Target="../media/image36.emf"/><Relationship Id="rId8" Type="http://schemas.openxmlformats.org/officeDocument/2006/relationships/image" Target="../media/image37.emf"/><Relationship Id="rId9" Type="http://schemas.openxmlformats.org/officeDocument/2006/relationships/image" Target="../media/image38.emf"/><Relationship Id="rId10" Type="http://schemas.openxmlformats.org/officeDocument/2006/relationships/image" Target="../media/image39.emf"/><Relationship Id="rId11" Type="http://schemas.openxmlformats.org/officeDocument/2006/relationships/image" Target="../media/image40.emf"/><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25.xml.rels><?xml version="1.0" encoding="UTF-8" standalone="yes"?>
<Relationships xmlns="http://schemas.openxmlformats.org/package/2006/relationships"><Relationship Id="rId3" Type="http://schemas.openxmlformats.org/officeDocument/2006/relationships/image" Target="../media/image42.emf"/><Relationship Id="rId4" Type="http://schemas.openxmlformats.org/officeDocument/2006/relationships/image" Target="../media/image43.emf"/><Relationship Id="rId5" Type="http://schemas.openxmlformats.org/officeDocument/2006/relationships/image" Target="../media/image44.emf"/><Relationship Id="rId6" Type="http://schemas.openxmlformats.org/officeDocument/2006/relationships/image" Target="../media/image45.emf"/><Relationship Id="rId7" Type="http://schemas.openxmlformats.org/officeDocument/2006/relationships/image" Target="../media/image46.emf"/><Relationship Id="rId8" Type="http://schemas.openxmlformats.org/officeDocument/2006/relationships/image" Target="../media/image47.emf"/><Relationship Id="rId9" Type="http://schemas.openxmlformats.org/officeDocument/2006/relationships/image" Target="../media/image48.emf"/><Relationship Id="rId1" Type="http://schemas.openxmlformats.org/officeDocument/2006/relationships/slideLayout" Target="../slideLayouts/slideLayout2.xml"/><Relationship Id="rId2" Type="http://schemas.openxmlformats.org/officeDocument/2006/relationships/image" Target="../media/image41.emf"/></Relationships>
</file>

<file path=ppt/slides/_rels/slide26.x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51.emf"/><Relationship Id="rId5" Type="http://schemas.openxmlformats.org/officeDocument/2006/relationships/image" Target="../media/image52.emf"/><Relationship Id="rId6" Type="http://schemas.openxmlformats.org/officeDocument/2006/relationships/image" Target="../media/image53.emf"/><Relationship Id="rId7" Type="http://schemas.openxmlformats.org/officeDocument/2006/relationships/image" Target="../media/image37.emf"/><Relationship Id="rId8" Type="http://schemas.openxmlformats.org/officeDocument/2006/relationships/image" Target="../media/image38.emf"/><Relationship Id="rId1" Type="http://schemas.openxmlformats.org/officeDocument/2006/relationships/slideLayout" Target="../slideLayouts/slideLayout2.xml"/><Relationship Id="rId2" Type="http://schemas.openxmlformats.org/officeDocument/2006/relationships/image" Target="../media/image49.emf"/></Relationships>
</file>

<file path=ppt/slides/_rels/slide27.xml.rels><?xml version="1.0" encoding="UTF-8" standalone="yes"?>
<Relationships xmlns="http://schemas.openxmlformats.org/package/2006/relationships"><Relationship Id="rId11" Type="http://schemas.openxmlformats.org/officeDocument/2006/relationships/image" Target="../media/image63.emf"/><Relationship Id="rId12" Type="http://schemas.openxmlformats.org/officeDocument/2006/relationships/image" Target="../media/image64.emf"/><Relationship Id="rId13" Type="http://schemas.openxmlformats.org/officeDocument/2006/relationships/image" Target="../media/image65.emf"/><Relationship Id="rId14" Type="http://schemas.openxmlformats.org/officeDocument/2006/relationships/image" Target="../media/image66.emf"/><Relationship Id="rId15" Type="http://schemas.openxmlformats.org/officeDocument/2006/relationships/image" Target="../media/image67.emf"/><Relationship Id="rId1" Type="http://schemas.openxmlformats.org/officeDocument/2006/relationships/slideLayout" Target="../slideLayouts/slideLayout2.xml"/><Relationship Id="rId2" Type="http://schemas.openxmlformats.org/officeDocument/2006/relationships/image" Target="../media/image54.emf"/><Relationship Id="rId3" Type="http://schemas.openxmlformats.org/officeDocument/2006/relationships/image" Target="../media/image55.emf"/><Relationship Id="rId4" Type="http://schemas.openxmlformats.org/officeDocument/2006/relationships/image" Target="../media/image56.emf"/><Relationship Id="rId5" Type="http://schemas.openxmlformats.org/officeDocument/2006/relationships/image" Target="../media/image57.emf"/><Relationship Id="rId6" Type="http://schemas.openxmlformats.org/officeDocument/2006/relationships/image" Target="../media/image58.emf"/><Relationship Id="rId7" Type="http://schemas.openxmlformats.org/officeDocument/2006/relationships/image" Target="../media/image59.emf"/><Relationship Id="rId8" Type="http://schemas.openxmlformats.org/officeDocument/2006/relationships/image" Target="../media/image60.emf"/><Relationship Id="rId9" Type="http://schemas.openxmlformats.org/officeDocument/2006/relationships/image" Target="../media/image61.emf"/><Relationship Id="rId10" Type="http://schemas.openxmlformats.org/officeDocument/2006/relationships/image" Target="../media/image6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429091" y="3040716"/>
            <a:ext cx="8204287" cy="914373"/>
          </a:xfrm>
        </p:spPr>
        <p:txBody>
          <a:bodyPr>
            <a:normAutofit/>
          </a:bodyPr>
          <a:lstStyle/>
          <a:p>
            <a:pPr algn="r"/>
            <a:r>
              <a:rPr kumimoji="1" lang="ja-JP" altLang="en-US" sz="2000" dirty="0" smtClean="0">
                <a:solidFill>
                  <a:schemeClr val="tx1"/>
                </a:solidFill>
                <a:latin typeface="+mj-ea"/>
                <a:ea typeface="+mj-ea"/>
              </a:rPr>
              <a:t>名古屋大学大学院理学研究科</a:t>
            </a:r>
            <a:r>
              <a:rPr kumimoji="1" lang="en-US" altLang="ja-JP" sz="2000" dirty="0">
                <a:solidFill>
                  <a:schemeClr val="tx1"/>
                </a:solidFill>
                <a:latin typeface="+mj-ea"/>
                <a:ea typeface="+mj-ea"/>
              </a:rPr>
              <a:t> </a:t>
            </a:r>
            <a:r>
              <a:rPr kumimoji="1" lang="ja-JP" altLang="en-US" sz="2000" dirty="0" smtClean="0">
                <a:solidFill>
                  <a:schemeClr val="tx1"/>
                </a:solidFill>
                <a:latin typeface="+mj-ea"/>
                <a:ea typeface="+mj-ea"/>
              </a:rPr>
              <a:t>理論宇宙物理学研究室</a:t>
            </a:r>
            <a:r>
              <a:rPr kumimoji="1" lang="en-US" altLang="ja-JP" sz="2000" dirty="0">
                <a:solidFill>
                  <a:schemeClr val="tx1"/>
                </a:solidFill>
                <a:latin typeface="+mj-ea"/>
                <a:ea typeface="+mj-ea"/>
              </a:rPr>
              <a:t> </a:t>
            </a:r>
            <a:r>
              <a:rPr kumimoji="1" lang="en-US" altLang="ja-JP" sz="2000" dirty="0" smtClean="0">
                <a:solidFill>
                  <a:schemeClr val="tx1"/>
                </a:solidFill>
                <a:latin typeface="+mj-ea"/>
              </a:rPr>
              <a:t>M</a:t>
            </a:r>
            <a:r>
              <a:rPr kumimoji="1" lang="en-US" altLang="ja-JP" sz="2000" dirty="0">
                <a:solidFill>
                  <a:schemeClr val="tx1"/>
                </a:solidFill>
                <a:latin typeface="+mj-ea"/>
              </a:rPr>
              <a:t>1</a:t>
            </a:r>
            <a:r>
              <a:rPr kumimoji="1" lang="en-US" altLang="ja-JP" sz="2000" dirty="0" smtClean="0">
                <a:solidFill>
                  <a:schemeClr val="tx1"/>
                </a:solidFill>
                <a:latin typeface="+mj-ea"/>
              </a:rPr>
              <a:t> </a:t>
            </a:r>
            <a:r>
              <a:rPr kumimoji="1" lang="ja-JP" altLang="en-US" sz="2000" dirty="0" smtClean="0">
                <a:solidFill>
                  <a:schemeClr val="tx1"/>
                </a:solidFill>
                <a:latin typeface="+mj-ea"/>
              </a:rPr>
              <a:t>磯谷和</a:t>
            </a:r>
            <a:r>
              <a:rPr kumimoji="1" lang="ja-JP" altLang="en-US" sz="2000" dirty="0">
                <a:solidFill>
                  <a:schemeClr val="tx1"/>
                </a:solidFill>
                <a:latin typeface="+mj-ea"/>
              </a:rPr>
              <a:t>秀</a:t>
            </a:r>
            <a:endParaRPr kumimoji="1" lang="en-US" altLang="ja-JP" sz="2000" dirty="0">
              <a:solidFill>
                <a:schemeClr val="tx1"/>
              </a:solidFill>
              <a:latin typeface="+mj-ea"/>
            </a:endParaRPr>
          </a:p>
          <a:p>
            <a:pPr algn="r"/>
            <a:r>
              <a:rPr kumimoji="1" lang="ja-JP" altLang="ja-JP" sz="2000" dirty="0" smtClean="0">
                <a:solidFill>
                  <a:schemeClr val="tx1"/>
                </a:solidFill>
                <a:latin typeface="+mj-ea"/>
                <a:ea typeface="+mj-ea"/>
              </a:rPr>
              <a:t>　</a:t>
            </a:r>
            <a:r>
              <a:rPr kumimoji="1" lang="ja-JP" altLang="en-US" sz="2000" dirty="0" smtClean="0">
                <a:solidFill>
                  <a:schemeClr val="tx1"/>
                </a:solidFill>
                <a:latin typeface="+mj-ea"/>
                <a:ea typeface="+mj-ea"/>
              </a:rPr>
              <a:t>指導教官</a:t>
            </a:r>
            <a:r>
              <a:rPr kumimoji="1" lang="en-US" altLang="ja-JP" sz="2000" dirty="0" smtClean="0">
                <a:solidFill>
                  <a:schemeClr val="tx1"/>
                </a:solidFill>
                <a:latin typeface="+mj-ea"/>
                <a:ea typeface="+mj-ea"/>
              </a:rPr>
              <a:t> </a:t>
            </a:r>
            <a:r>
              <a:rPr kumimoji="1" lang="ja-JP" altLang="en-US" sz="2000" dirty="0" smtClean="0">
                <a:solidFill>
                  <a:schemeClr val="tx1"/>
                </a:solidFill>
                <a:latin typeface="+mj-ea"/>
                <a:ea typeface="+mj-ea"/>
              </a:rPr>
              <a:t>小林浩</a:t>
            </a:r>
            <a:endParaRPr kumimoji="1" lang="ja-JP" altLang="en-US" sz="2000" dirty="0">
              <a:solidFill>
                <a:schemeClr val="tx1"/>
              </a:solidFill>
              <a:latin typeface="+mj-ea"/>
              <a:ea typeface="+mj-ea"/>
            </a:endParaRPr>
          </a:p>
        </p:txBody>
      </p:sp>
      <p:sp>
        <p:nvSpPr>
          <p:cNvPr id="7" name="テキスト ボックス 6"/>
          <p:cNvSpPr txBox="1"/>
          <p:nvPr/>
        </p:nvSpPr>
        <p:spPr>
          <a:xfrm>
            <a:off x="394763"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4" y="6211078"/>
            <a:ext cx="2379778"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29"/>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5"/>
            <a:ext cx="2825219" cy="2185063"/>
          </a:xfrm>
          <a:prstGeom prst="rect">
            <a:avLst/>
          </a:prstGeom>
        </p:spPr>
      </p:pic>
      <p:sp>
        <p:nvSpPr>
          <p:cNvPr id="5" name="テキスト ボックス 4"/>
          <p:cNvSpPr txBox="1"/>
          <p:nvPr/>
        </p:nvSpPr>
        <p:spPr>
          <a:xfrm>
            <a:off x="570565" y="6214407"/>
            <a:ext cx="3560703"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pic>
        <p:nvPicPr>
          <p:cNvPr id="9" name="図 8" descr="Ejection_cone30equidistant_v1011curl_3D.pdf"/>
          <p:cNvPicPr>
            <a:picLocks noChangeAspect="1"/>
          </p:cNvPicPr>
          <p:nvPr/>
        </p:nvPicPr>
        <p:blipFill rotWithShape="1">
          <a:blip r:embed="rId2">
            <a:extLst>
              <a:ext uri="{28A0092B-C50C-407E-A947-70E740481C1C}">
                <a14:useLocalDpi xmlns:a14="http://schemas.microsoft.com/office/drawing/2010/main" val="0"/>
              </a:ext>
            </a:extLst>
          </a:blip>
          <a:srcRect l="26112" t="11157" r="18185" b="11808"/>
          <a:stretch/>
        </p:blipFill>
        <p:spPr>
          <a:xfrm>
            <a:off x="7199742" y="749545"/>
            <a:ext cx="1786495" cy="1852779"/>
          </a:xfrm>
          <a:prstGeom prst="rect">
            <a:avLst/>
          </a:prstGeom>
        </p:spPr>
      </p:pic>
      <p:pic>
        <p:nvPicPr>
          <p:cNvPr id="10" name="図 9" descr="L1cone30equidistant_v1011curl_OnlyPlanet_1000yr.pdf"/>
          <p:cNvPicPr>
            <a:picLocks noChangeAspect="1"/>
          </p:cNvPicPr>
          <p:nvPr/>
        </p:nvPicPr>
        <p:blipFill rotWithShape="1">
          <a:blip r:embed="rId3">
            <a:extLst>
              <a:ext uri="{28A0092B-C50C-407E-A947-70E740481C1C}">
                <a14:useLocalDpi xmlns:a14="http://schemas.microsoft.com/office/drawing/2010/main" val="0"/>
              </a:ext>
            </a:extLst>
          </a:blip>
          <a:srcRect l="4439" t="2653" r="3450" b="6533"/>
          <a:stretch/>
        </p:blipFill>
        <p:spPr>
          <a:xfrm>
            <a:off x="170053" y="1476402"/>
            <a:ext cx="6739200" cy="4982400"/>
          </a:xfrm>
          <a:prstGeom prst="rect">
            <a:avLst/>
          </a:prstGeom>
        </p:spPr>
      </p:pic>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spTree>
    <p:extLst>
      <p:ext uri="{BB962C8B-B14F-4D97-AF65-F5344CB8AC3E}">
        <p14:creationId xmlns:p14="http://schemas.microsoft.com/office/powerpoint/2010/main" val="1751350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議論</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Tree>
    <p:extLst>
      <p:ext uri="{BB962C8B-B14F-4D97-AF65-F5344CB8AC3E}">
        <p14:creationId xmlns:p14="http://schemas.microsoft.com/office/powerpoint/2010/main" val="46999191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0"/>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背景</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6" y="809801"/>
            <a:ext cx="6160661"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4"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6" cy="738664"/>
          </a:xfrm>
        </p:grpSpPr>
        <p:sp>
          <p:nvSpPr>
            <p:cNvPr id="13" name="テキスト ボックス 12"/>
            <p:cNvSpPr txBox="1"/>
            <p:nvPr/>
          </p:nvSpPr>
          <p:spPr>
            <a:xfrm>
              <a:off x="198560" y="4689660"/>
              <a:ext cx="4839786"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5" y="6023813"/>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6"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46742"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7" cy="369332"/>
          </a:xfrm>
        </p:grpSpPr>
        <p:sp>
          <p:nvSpPr>
            <p:cNvPr id="21" name="テキスト ボックス 20"/>
            <p:cNvSpPr txBox="1"/>
            <p:nvPr/>
          </p:nvSpPr>
          <p:spPr>
            <a:xfrm>
              <a:off x="2134461" y="5445707"/>
              <a:ext cx="2031325"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8" y="1468130"/>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4"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111" y="1426323"/>
            <a:ext cx="6415852" cy="4504747"/>
          </a:xfrm>
          <a:prstGeom prst="rect">
            <a:avLst/>
          </a:prstGeom>
        </p:spPr>
      </p:pic>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2294716" y="2082783"/>
            <a:ext cx="6272291" cy="3145069"/>
            <a:chOff x="2242353" y="2972608"/>
            <a:chExt cx="6272291"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2242353" y="3560305"/>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1"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1" y="1633557"/>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311072"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2"/>
            <a:ext cx="5076111" cy="998545"/>
            <a:chOff x="1704256" y="3153410"/>
            <a:chExt cx="5076111"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919279" y="3153410"/>
              <a:ext cx="1983874" cy="369332"/>
            </a:xfrm>
            <a:prstGeom prst="rect">
              <a:avLst/>
            </a:prstGeom>
            <a:noFill/>
          </p:spPr>
          <p:txBody>
            <a:bodyPr wrap="none" rtlCol="0">
              <a:spAutoFit/>
            </a:bodyPr>
            <a:lstStyle/>
            <a:p>
              <a:r>
                <a:rPr kumimoji="1" lang="ja-JP" altLang="en-US" dirty="0" smtClean="0"/>
                <a:t>破片</a:t>
              </a:r>
              <a:r>
                <a:rPr kumimoji="1" lang="en-US" altLang="ja-JP" dirty="0" smtClean="0"/>
                <a:t> (</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712642"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4" y="6006900"/>
            <a:ext cx="2255233" cy="369332"/>
          </a:xfrm>
          <a:prstGeom prst="rect">
            <a:avLst/>
          </a:prstGeom>
          <a:noFill/>
          <a:ln>
            <a:solidFill>
              <a:srgbClr val="4F81BD"/>
            </a:solidFill>
          </a:ln>
        </p:spPr>
        <p:txBody>
          <a:bodyPr wrap="none" rtlCol="0">
            <a:spAutoFit/>
          </a:bodyPr>
          <a:lstStyle/>
          <a:p>
            <a:r>
              <a:rPr kumimoji="1" lang="ja-JP" altLang="en-US" dirty="0" smtClean="0"/>
              <a:t>破壊も起こっている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3"/>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1" y="6010161"/>
            <a:ext cx="2031325" cy="369332"/>
          </a:xfrm>
          <a:prstGeom prst="rect">
            <a:avLst/>
          </a:prstGeom>
          <a:noFill/>
        </p:spPr>
        <p:txBody>
          <a:bodyPr wrap="none" rtlCol="0">
            <a:spAutoFit/>
          </a:bodyPr>
          <a:lstStyle/>
          <a:p>
            <a:r>
              <a:rPr kumimoji="1" lang="ja-JP" altLang="en-US" dirty="0"/>
              <a:t>しかし当然ながら</a:t>
            </a:r>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衝突カスケード</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grpSp>
        <p:nvGrpSpPr>
          <p:cNvPr id="146" name="図形グループ 145"/>
          <p:cNvGrpSpPr/>
          <p:nvPr/>
        </p:nvGrpSpPr>
        <p:grpSpPr>
          <a:xfrm>
            <a:off x="3208036" y="1507456"/>
            <a:ext cx="444155" cy="427142"/>
            <a:chOff x="3807098" y="2128725"/>
            <a:chExt cx="444155" cy="427142"/>
          </a:xfrm>
        </p:grpSpPr>
        <p:sp>
          <p:nvSpPr>
            <p:cNvPr id="147" name="円/楕円 146"/>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8" name="円/楕円 147"/>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4" name="円/楕円 153"/>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5" name="円/楕円 154"/>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8" name="図形グループ 157"/>
          <p:cNvGrpSpPr/>
          <p:nvPr/>
        </p:nvGrpSpPr>
        <p:grpSpPr>
          <a:xfrm>
            <a:off x="2297942" y="1327608"/>
            <a:ext cx="756370" cy="1167588"/>
            <a:chOff x="7583577" y="2237228"/>
            <a:chExt cx="756370" cy="1167588"/>
          </a:xfrm>
        </p:grpSpPr>
        <p:grpSp>
          <p:nvGrpSpPr>
            <p:cNvPr id="159" name="図形グループ 158"/>
            <p:cNvGrpSpPr/>
            <p:nvPr/>
          </p:nvGrpSpPr>
          <p:grpSpPr>
            <a:xfrm>
              <a:off x="7701439" y="2809845"/>
              <a:ext cx="638508" cy="594971"/>
              <a:chOff x="2327654" y="2845730"/>
              <a:chExt cx="638508" cy="594971"/>
            </a:xfrm>
          </p:grpSpPr>
          <p:sp>
            <p:nvSpPr>
              <p:cNvPr id="184" name="円/楕円 18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1" name="円/楕円 19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0" name="図形グループ 159"/>
            <p:cNvGrpSpPr/>
            <p:nvPr/>
          </p:nvGrpSpPr>
          <p:grpSpPr>
            <a:xfrm>
              <a:off x="7583577" y="2237228"/>
              <a:ext cx="638508" cy="594971"/>
              <a:chOff x="2327654" y="2845730"/>
              <a:chExt cx="638508" cy="594971"/>
            </a:xfrm>
          </p:grpSpPr>
          <p:sp>
            <p:nvSpPr>
              <p:cNvPr id="161" name="円/楕円 1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2" name="円/楕円 1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3" name="円/楕円 1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4" name="円/楕円 1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8" name="円/楕円 1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07" name="下矢印 206"/>
          <p:cNvSpPr/>
          <p:nvPr/>
        </p:nvSpPr>
        <p:spPr>
          <a:xfrm rot="4700068">
            <a:off x="2906931" y="16771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08" name="図形グループ 207"/>
          <p:cNvGrpSpPr/>
          <p:nvPr/>
        </p:nvGrpSpPr>
        <p:grpSpPr>
          <a:xfrm>
            <a:off x="1587280" y="1485970"/>
            <a:ext cx="532776" cy="996096"/>
            <a:chOff x="6872915" y="2395590"/>
            <a:chExt cx="532776" cy="996096"/>
          </a:xfrm>
        </p:grpSpPr>
        <p:grpSp>
          <p:nvGrpSpPr>
            <p:cNvPr id="209" name="図形グループ 208"/>
            <p:cNvGrpSpPr>
              <a:grpSpLocks noChangeAspect="1"/>
            </p:cNvGrpSpPr>
            <p:nvPr/>
          </p:nvGrpSpPr>
          <p:grpSpPr>
            <a:xfrm>
              <a:off x="6872915" y="2395590"/>
              <a:ext cx="383113" cy="356983"/>
              <a:chOff x="2327654" y="2845730"/>
              <a:chExt cx="638508" cy="594971"/>
            </a:xfrm>
          </p:grpSpPr>
          <p:sp>
            <p:nvSpPr>
              <p:cNvPr id="258" name="円/楕円 25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0" name="図形グループ 209"/>
            <p:cNvGrpSpPr>
              <a:grpSpLocks noChangeAspect="1"/>
            </p:cNvGrpSpPr>
            <p:nvPr/>
          </p:nvGrpSpPr>
          <p:grpSpPr>
            <a:xfrm>
              <a:off x="6951866" y="2716215"/>
              <a:ext cx="383103" cy="356983"/>
              <a:chOff x="2327654" y="2845730"/>
              <a:chExt cx="638508" cy="594971"/>
            </a:xfrm>
          </p:grpSpPr>
          <p:sp>
            <p:nvSpPr>
              <p:cNvPr id="235" name="円/楕円 23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7" name="円/楕円 23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1" name="図形グループ 210"/>
            <p:cNvGrpSpPr>
              <a:grpSpLocks noChangeAspect="1"/>
            </p:cNvGrpSpPr>
            <p:nvPr/>
          </p:nvGrpSpPr>
          <p:grpSpPr>
            <a:xfrm>
              <a:off x="7022588" y="3034703"/>
              <a:ext cx="383103" cy="356983"/>
              <a:chOff x="2327654" y="2845730"/>
              <a:chExt cx="638508" cy="594971"/>
            </a:xfrm>
          </p:grpSpPr>
          <p:sp>
            <p:nvSpPr>
              <p:cNvPr id="212" name="円/楕円 21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4" name="円/楕円 21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4" name="円/楕円 22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281" name="図形グループ 280"/>
          <p:cNvGrpSpPr/>
          <p:nvPr/>
        </p:nvGrpSpPr>
        <p:grpSpPr>
          <a:xfrm>
            <a:off x="693971" y="1639626"/>
            <a:ext cx="745869" cy="1023529"/>
            <a:chOff x="5979606" y="2549246"/>
            <a:chExt cx="745869" cy="1023529"/>
          </a:xfrm>
        </p:grpSpPr>
        <p:grpSp>
          <p:nvGrpSpPr>
            <p:cNvPr id="282" name="図形グループ 281"/>
            <p:cNvGrpSpPr>
              <a:grpSpLocks noChangeAspect="1"/>
            </p:cNvGrpSpPr>
            <p:nvPr/>
          </p:nvGrpSpPr>
          <p:grpSpPr>
            <a:xfrm>
              <a:off x="6232253" y="2959408"/>
              <a:ext cx="229868" cy="214190"/>
              <a:chOff x="2327654" y="2845730"/>
              <a:chExt cx="638508" cy="594971"/>
            </a:xfrm>
          </p:grpSpPr>
          <p:sp>
            <p:nvSpPr>
              <p:cNvPr id="451" name="円/楕円 45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3" name="図形グループ 282"/>
            <p:cNvGrpSpPr>
              <a:grpSpLocks noChangeAspect="1"/>
            </p:cNvGrpSpPr>
            <p:nvPr/>
          </p:nvGrpSpPr>
          <p:grpSpPr>
            <a:xfrm>
              <a:off x="6318075" y="3149872"/>
              <a:ext cx="229862" cy="214190"/>
              <a:chOff x="2327654" y="2845730"/>
              <a:chExt cx="638508" cy="594971"/>
            </a:xfrm>
          </p:grpSpPr>
          <p:sp>
            <p:nvSpPr>
              <p:cNvPr id="428" name="円/楕円 42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4" name="図形グループ 283"/>
            <p:cNvGrpSpPr>
              <a:grpSpLocks noChangeAspect="1"/>
            </p:cNvGrpSpPr>
            <p:nvPr/>
          </p:nvGrpSpPr>
          <p:grpSpPr>
            <a:xfrm>
              <a:off x="5979606" y="2629675"/>
              <a:ext cx="229868" cy="214190"/>
              <a:chOff x="2327654" y="2845730"/>
              <a:chExt cx="638508" cy="594971"/>
            </a:xfrm>
          </p:grpSpPr>
          <p:sp>
            <p:nvSpPr>
              <p:cNvPr id="405" name="円/楕円 40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5" name="図形グループ 284"/>
            <p:cNvGrpSpPr>
              <a:grpSpLocks noChangeAspect="1"/>
            </p:cNvGrpSpPr>
            <p:nvPr/>
          </p:nvGrpSpPr>
          <p:grpSpPr>
            <a:xfrm>
              <a:off x="6099962" y="2800601"/>
              <a:ext cx="229862" cy="214190"/>
              <a:chOff x="2327654" y="2845730"/>
              <a:chExt cx="638508" cy="594971"/>
            </a:xfrm>
          </p:grpSpPr>
          <p:sp>
            <p:nvSpPr>
              <p:cNvPr id="382" name="円/楕円 3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8" name="円/楕円 3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9" name="円/楕円 3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a:grpSpLocks noChangeAspect="1"/>
            </p:cNvGrpSpPr>
            <p:nvPr/>
          </p:nvGrpSpPr>
          <p:grpSpPr>
            <a:xfrm>
              <a:off x="6316062" y="3358585"/>
              <a:ext cx="229868" cy="214190"/>
              <a:chOff x="2327654" y="2845730"/>
              <a:chExt cx="638508" cy="594971"/>
            </a:xfrm>
          </p:grpSpPr>
          <p:sp>
            <p:nvSpPr>
              <p:cNvPr id="359" name="円/楕円 35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0" name="円/楕円 35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1" name="円/楕円 36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2" name="円/楕円 36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3" name="円/楕円 36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4" name="円/楕円 36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5" name="円/楕円 36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7" name="図形グループ 286"/>
            <p:cNvGrpSpPr>
              <a:grpSpLocks noChangeAspect="1"/>
            </p:cNvGrpSpPr>
            <p:nvPr/>
          </p:nvGrpSpPr>
          <p:grpSpPr>
            <a:xfrm>
              <a:off x="6495613" y="3239858"/>
              <a:ext cx="229862" cy="214190"/>
              <a:chOff x="2327654" y="2845730"/>
              <a:chExt cx="638508" cy="594971"/>
            </a:xfrm>
          </p:grpSpPr>
          <p:sp>
            <p:nvSpPr>
              <p:cNvPr id="336" name="円/楕円 33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円/楕円 34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7" name="円/楕円 34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8" name="円/楕円 34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9" name="円/楕円 34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0" name="円/楕円 34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1" name="円/楕円 35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2" name="円/楕円 35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3" name="円/楕円 35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4" name="円/楕円 35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5" name="円/楕円 35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6" name="円/楕円 35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7" name="円/楕円 35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8" name="円/楕円 35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8" name="図形グループ 287"/>
            <p:cNvGrpSpPr>
              <a:grpSpLocks noChangeAspect="1"/>
            </p:cNvGrpSpPr>
            <p:nvPr/>
          </p:nvGrpSpPr>
          <p:grpSpPr>
            <a:xfrm>
              <a:off x="6189606" y="2549246"/>
              <a:ext cx="229868" cy="214190"/>
              <a:chOff x="2327654" y="2845730"/>
              <a:chExt cx="638508" cy="594971"/>
            </a:xfrm>
          </p:grpSpPr>
          <p:sp>
            <p:nvSpPr>
              <p:cNvPr id="313" name="円/楕円 3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9" name="図形グループ 288"/>
            <p:cNvGrpSpPr>
              <a:grpSpLocks noChangeAspect="1"/>
            </p:cNvGrpSpPr>
            <p:nvPr/>
          </p:nvGrpSpPr>
          <p:grpSpPr>
            <a:xfrm>
              <a:off x="6305802" y="2717503"/>
              <a:ext cx="229862" cy="214190"/>
              <a:chOff x="2327654" y="2845730"/>
              <a:chExt cx="638508" cy="594971"/>
            </a:xfrm>
          </p:grpSpPr>
          <p:sp>
            <p:nvSpPr>
              <p:cNvPr id="290" name="円/楕円 28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74" name="下矢印 473"/>
          <p:cNvSpPr/>
          <p:nvPr/>
        </p:nvSpPr>
        <p:spPr>
          <a:xfrm rot="4700068">
            <a:off x="2133664" y="176475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下矢印 474"/>
          <p:cNvSpPr/>
          <p:nvPr/>
        </p:nvSpPr>
        <p:spPr>
          <a:xfrm rot="4700068">
            <a:off x="1324858" y="1847813"/>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 name="テキスト ボックス 2"/>
          <p:cNvSpPr txBox="1"/>
          <p:nvPr/>
        </p:nvSpPr>
        <p:spPr>
          <a:xfrm>
            <a:off x="4115211" y="1078515"/>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476" name="図形グループ 475"/>
          <p:cNvGrpSpPr/>
          <p:nvPr/>
        </p:nvGrpSpPr>
        <p:grpSpPr>
          <a:xfrm>
            <a:off x="519668" y="2866293"/>
            <a:ext cx="3651209" cy="2108735"/>
            <a:chOff x="6097632" y="3093495"/>
            <a:chExt cx="2963457" cy="1472511"/>
          </a:xfrm>
        </p:grpSpPr>
        <p:cxnSp>
          <p:nvCxnSpPr>
            <p:cNvPr id="477" name="直線矢印コネクタ 476"/>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78" name="直線矢印コネクタ 477"/>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79" name="テキスト ボックス 478"/>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80" name="テキスト ボックス 479"/>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81" name="直線コネクタ 480"/>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2" name="直線コネクタ 481"/>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83" name="直線コネクタ 482"/>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84" name="テキスト ボックス 483"/>
            <p:cNvSpPr txBox="1"/>
            <p:nvPr/>
          </p:nvSpPr>
          <p:spPr>
            <a:xfrm>
              <a:off x="6833731" y="3093495"/>
              <a:ext cx="1569660" cy="369332"/>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485" name="テキスト ボックス 484"/>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86" name="テキスト ボックス 485"/>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487" name="図形グループ 486"/>
          <p:cNvGrpSpPr/>
          <p:nvPr/>
        </p:nvGrpSpPr>
        <p:grpSpPr>
          <a:xfrm>
            <a:off x="5505620" y="3226930"/>
            <a:ext cx="3651209" cy="1748099"/>
            <a:chOff x="4300251" y="4908569"/>
            <a:chExt cx="2963457" cy="1220682"/>
          </a:xfrm>
        </p:grpSpPr>
        <p:grpSp>
          <p:nvGrpSpPr>
            <p:cNvPr id="488" name="図形グループ 487"/>
            <p:cNvGrpSpPr/>
            <p:nvPr/>
          </p:nvGrpSpPr>
          <p:grpSpPr>
            <a:xfrm>
              <a:off x="4300251" y="4908569"/>
              <a:ext cx="2963457" cy="1220682"/>
              <a:chOff x="6097632" y="3345324"/>
              <a:chExt cx="2963457" cy="1220682"/>
            </a:xfrm>
          </p:grpSpPr>
          <p:cxnSp>
            <p:nvCxnSpPr>
              <p:cNvPr id="490" name="直線矢印コネクタ 48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1" name="直線矢印コネクタ 49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92" name="テキスト ボックス 491"/>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93" name="テキスト ボックス 492"/>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94" name="直線コネクタ 493"/>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5" name="直線コネクタ 49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6" name="直線コネクタ 49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98" name="テキスト ボックス 497"/>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99" name="テキスト ボックス 498"/>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489" name="直線コネクタ 488"/>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0" name="下矢印 499"/>
          <p:cNvSpPr/>
          <p:nvPr/>
        </p:nvSpPr>
        <p:spPr>
          <a:xfrm rot="16200000">
            <a:off x="4232276" y="3440243"/>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361571894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sp>
        <p:nvSpPr>
          <p:cNvPr id="7" name="テキスト ボックス 6"/>
          <p:cNvSpPr txBox="1"/>
          <p:nvPr/>
        </p:nvSpPr>
        <p:spPr>
          <a:xfrm>
            <a:off x="6164862" y="3461310"/>
            <a:ext cx="2979138"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2010</a:t>
            </a:r>
            <a:endParaRPr kumimoji="1" lang="ja-JP" altLang="en-US" sz="1400" dirty="0">
              <a:latin typeface="Helvetica"/>
              <a:cs typeface="Helvetica"/>
            </a:endParaRPr>
          </a:p>
        </p:txBody>
      </p:sp>
      <p:sp>
        <p:nvSpPr>
          <p:cNvPr id="8" name="テキスト ボックス 7"/>
          <p:cNvSpPr txBox="1"/>
          <p:nvPr/>
        </p:nvSpPr>
        <p:spPr>
          <a:xfrm>
            <a:off x="6814499" y="1022022"/>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5"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5" y="4076864"/>
            <a:ext cx="2107017" cy="2107017"/>
          </a:xfrm>
          <a:prstGeom prst="rect">
            <a:avLst/>
          </a:prstGeom>
        </p:spPr>
      </p:pic>
      <p:sp>
        <p:nvSpPr>
          <p:cNvPr id="11" name="テキスト ボックス 10"/>
          <p:cNvSpPr txBox="1"/>
          <p:nvPr/>
        </p:nvSpPr>
        <p:spPr>
          <a:xfrm>
            <a:off x="6714386" y="3769087"/>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098"/>
            <a:ext cx="2396960"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 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spTree>
    <p:extLst>
      <p:ext uri="{BB962C8B-B14F-4D97-AF65-F5344CB8AC3E}">
        <p14:creationId xmlns:p14="http://schemas.microsoft.com/office/powerpoint/2010/main" val="2822362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grpSp>
        <p:nvGrpSpPr>
          <p:cNvPr id="7" name="図形グループ 6"/>
          <p:cNvGrpSpPr/>
          <p:nvPr/>
        </p:nvGrpSpPr>
        <p:grpSpPr>
          <a:xfrm>
            <a:off x="5665267" y="2947396"/>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4"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3"/>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8" y="5325401"/>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2" y="5018138"/>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5"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r>
              <a:rPr kumimoji="1" lang="ja-JP" altLang="ja-JP" dirty="0" smtClean="0"/>
              <a:t>　</a:t>
            </a:r>
            <a:r>
              <a:rPr kumimoji="1" lang="en-US" altLang="ja-JP" dirty="0" smtClean="0"/>
              <a:t>N</a:t>
            </a:r>
            <a:r>
              <a:rPr kumimoji="1" lang="ja-JP" altLang="en-US" dirty="0" smtClean="0"/>
              <a:t>体計算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3" name="テキスト ボックス 2"/>
          <p:cNvSpPr txBox="1"/>
          <p:nvPr/>
        </p:nvSpPr>
        <p:spPr>
          <a:xfrm>
            <a:off x="538801" y="1193114"/>
            <a:ext cx="4740983" cy="369332"/>
          </a:xfrm>
          <a:prstGeom prst="rect">
            <a:avLst/>
          </a:prstGeom>
          <a:noFill/>
        </p:spPr>
        <p:txBody>
          <a:bodyPr wrap="none" rtlCol="0">
            <a:spAutoFit/>
          </a:bodyPr>
          <a:lstStyle/>
          <a:p>
            <a:r>
              <a:rPr kumimoji="1" lang="en-US" altLang="ja-JP" dirty="0" smtClean="0">
                <a:latin typeface="+mn-ea"/>
              </a:rPr>
              <a:t>4</a:t>
            </a:r>
            <a:r>
              <a:rPr kumimoji="1" lang="ja-JP" altLang="en-US" dirty="0" smtClean="0"/>
              <a:t>次のエルミート法</a:t>
            </a:r>
            <a:r>
              <a:rPr kumimoji="1" lang="en-US" altLang="ja-JP" dirty="0" smtClean="0"/>
              <a:t>(</a:t>
            </a:r>
            <a:r>
              <a:rPr kumimoji="1" lang="en-US" altLang="ja-JP" dirty="0" smtClean="0">
                <a:latin typeface="Helvetica"/>
                <a:cs typeface="Helvetica"/>
              </a:rPr>
              <a:t>Makino &amp; </a:t>
            </a:r>
            <a:r>
              <a:rPr kumimoji="1" lang="en-US" altLang="ja-JP" dirty="0" err="1" smtClean="0">
                <a:latin typeface="Helvetica"/>
                <a:cs typeface="Helvetica"/>
              </a:rPr>
              <a:t>Aarseth</a:t>
            </a:r>
            <a:r>
              <a:rPr kumimoji="1" lang="en-US" altLang="ja-JP" dirty="0" smtClean="0">
                <a:latin typeface="Helvetica"/>
                <a:cs typeface="Helvetica"/>
              </a:rPr>
              <a:t> 1992</a:t>
            </a:r>
            <a:r>
              <a:rPr kumimoji="1" lang="en-US" altLang="ja-JP" dirty="0" smtClean="0"/>
              <a:t>)</a:t>
            </a:r>
            <a:endParaRPr kumimoji="1" lang="ja-JP" altLang="en-US" dirty="0"/>
          </a:p>
        </p:txBody>
      </p:sp>
    </p:spTree>
    <p:extLst>
      <p:ext uri="{BB962C8B-B14F-4D97-AF65-F5344CB8AC3E}">
        <p14:creationId xmlns:p14="http://schemas.microsoft.com/office/powerpoint/2010/main" val="353184265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sp>
        <p:nvSpPr>
          <p:cNvPr id="7" name="テキスト ボックス 6"/>
          <p:cNvSpPr txBox="1"/>
          <p:nvPr/>
        </p:nvSpPr>
        <p:spPr>
          <a:xfrm>
            <a:off x="457217" y="1158241"/>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0" y="5442158"/>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0" y="2995705"/>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6"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6"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1"/>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799"/>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7"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2"/>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7" y="3628227"/>
            <a:ext cx="364491" cy="240030"/>
          </a:xfrm>
          <a:prstGeom prst="rect">
            <a:avLst/>
          </a:prstGeom>
        </p:spPr>
      </p:pic>
      <p:sp>
        <p:nvSpPr>
          <p:cNvPr id="30" name="テキスト ボックス 29"/>
          <p:cNvSpPr txBox="1"/>
          <p:nvPr/>
        </p:nvSpPr>
        <p:spPr>
          <a:xfrm>
            <a:off x="5921797" y="2511138"/>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7"/>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sp>
        <p:nvSpPr>
          <p:cNvPr id="8" name="テキスト ボックス 7"/>
          <p:cNvSpPr txBox="1"/>
          <p:nvPr/>
        </p:nvSpPr>
        <p:spPr>
          <a:xfrm>
            <a:off x="457217" y="1158241"/>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0"/>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0"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1" y="3037841"/>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7" y="4667668"/>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0"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1"/>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6"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1" y="2099297"/>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5"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7" y="3276908"/>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2" y="6001031"/>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5" y="4503728"/>
            <a:ext cx="8005883" cy="830997"/>
          </a:xfrm>
          <a:prstGeom prst="rect">
            <a:avLst/>
          </a:prstGeom>
          <a:noFill/>
        </p:spPr>
        <p:txBody>
          <a:bodyPr wrap="none" rtlCol="0">
            <a:spAutoFit/>
          </a:bodyPr>
          <a:lstStyle/>
          <a:p>
            <a:r>
              <a:rPr kumimoji="1" lang="ja-JP" altLang="en-US" sz="2400" dirty="0" smtClean="0"/>
              <a:t>次のタイムステップは以下の式で求める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7" y="5155584"/>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1" y="4965392"/>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27</a:t>
            </a:fld>
            <a:endParaRPr lang="en-US"/>
          </a:p>
        </p:txBody>
      </p:sp>
      <p:sp>
        <p:nvSpPr>
          <p:cNvPr id="7" name="テキスト ボックス 6"/>
          <p:cNvSpPr txBox="1"/>
          <p:nvPr/>
        </p:nvSpPr>
        <p:spPr>
          <a:xfrm>
            <a:off x="457202" y="1150928"/>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1" y="2900398"/>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1" y="3740028"/>
            <a:ext cx="3993401" cy="830997"/>
            <a:chOff x="5251938" y="3348573"/>
            <a:chExt cx="3993400" cy="830997"/>
          </a:xfrm>
        </p:grpSpPr>
        <p:sp>
          <p:nvSpPr>
            <p:cNvPr id="12" name="テキスト ボックス 11"/>
            <p:cNvSpPr txBox="1"/>
            <p:nvPr/>
          </p:nvSpPr>
          <p:spPr>
            <a:xfrm>
              <a:off x="5251938" y="3348573"/>
              <a:ext cx="3993400"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1"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1" y="4304031"/>
            <a:ext cx="142240" cy="231140"/>
          </a:xfrm>
          <a:prstGeom prst="rect">
            <a:avLst/>
          </a:prstGeom>
        </p:spPr>
      </p:pic>
      <p:cxnSp>
        <p:nvCxnSpPr>
          <p:cNvPr id="23" name="直線コネクタ 22"/>
          <p:cNvCxnSpPr/>
          <p:nvPr/>
        </p:nvCxnSpPr>
        <p:spPr>
          <a:xfrm flipH="1">
            <a:off x="814409"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0"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2"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1"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22313" y="987639"/>
            <a:ext cx="5032147" cy="369332"/>
          </a:xfrm>
          <a:prstGeom prst="rect">
            <a:avLst/>
          </a:prstGeom>
          <a:noFill/>
        </p:spPr>
        <p:txBody>
          <a:bodyPr wrap="none" rtlCol="0">
            <a:spAutoFit/>
          </a:bodyPr>
          <a:lstStyle/>
          <a:p>
            <a:r>
              <a:rPr kumimoji="1" lang="ja-JP" altLang="en-US" dirty="0" smtClean="0"/>
              <a:t>一方、太陽系外で起こる巨大衝突ステージでは</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2"/>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1"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sp>
        <p:nvSpPr>
          <p:cNvPr id="16" name="テキスト ボックス 15"/>
          <p:cNvSpPr txBox="1"/>
          <p:nvPr/>
        </p:nvSpPr>
        <p:spPr>
          <a:xfrm>
            <a:off x="596468" y="5527747"/>
            <a:ext cx="8547532" cy="369332"/>
          </a:xfrm>
          <a:prstGeom prst="rect">
            <a:avLst/>
          </a:prstGeom>
          <a:noFill/>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デブリ円盤の起源は巨大衝突の際の破片である可能性あり！</a:t>
            </a:r>
          </a:p>
        </p:txBody>
      </p:sp>
      <p:grpSp>
        <p:nvGrpSpPr>
          <p:cNvPr id="186" name="図形グループ 185"/>
          <p:cNvGrpSpPr/>
          <p:nvPr/>
        </p:nvGrpSpPr>
        <p:grpSpPr>
          <a:xfrm>
            <a:off x="8134310"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6"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4"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25" name="テキスト ボックス 24"/>
          <p:cNvSpPr txBox="1"/>
          <p:nvPr/>
        </p:nvSpPr>
        <p:spPr>
          <a:xfrm>
            <a:off x="3285530" y="5942064"/>
            <a:ext cx="5202228"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Lisse</a:t>
            </a:r>
            <a:r>
              <a:rPr kumimoji="1" lang="en-US" altLang="ja-JP" dirty="0" smtClean="0">
                <a:latin typeface="Helvetica"/>
                <a:cs typeface="Helvetica"/>
              </a:rPr>
              <a:t> et al. 2008,2009; </a:t>
            </a:r>
            <a:r>
              <a:rPr kumimoji="1" lang="en-US" altLang="ja-JP" dirty="0" err="1" smtClean="0">
                <a:latin typeface="Helvetica"/>
                <a:cs typeface="Helvetica"/>
              </a:rPr>
              <a:t>Genda</a:t>
            </a:r>
            <a:r>
              <a:rPr kumimoji="1" lang="en-US" altLang="ja-JP" dirty="0" smtClean="0">
                <a:latin typeface="Helvetica"/>
                <a:cs typeface="Helvetica"/>
              </a:rPr>
              <a:t> et al. 2015)</a:t>
            </a:r>
            <a:endParaRPr kumimoji="1" lang="ja-JP" altLang="en-US" dirty="0">
              <a:latin typeface="Helvetica"/>
              <a:cs typeface="Helvetica"/>
            </a:endParaRPr>
          </a:p>
        </p:txBody>
      </p:sp>
      <p:sp>
        <p:nvSpPr>
          <p:cNvPr id="361" name="下矢印 360"/>
          <p:cNvSpPr/>
          <p:nvPr/>
        </p:nvSpPr>
        <p:spPr>
          <a:xfrm rot="4700068">
            <a:off x="7833205"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5" y="2652539"/>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9" name="テキスト ボックス 8"/>
          <p:cNvSpPr txBox="1"/>
          <p:nvPr/>
        </p:nvSpPr>
        <p:spPr>
          <a:xfrm>
            <a:off x="6176270" y="1904602"/>
            <a:ext cx="1793568" cy="369332"/>
          </a:xfrm>
          <a:prstGeom prst="rect">
            <a:avLst/>
          </a:prstGeom>
          <a:noFill/>
        </p:spPr>
        <p:txBody>
          <a:bodyPr wrap="none" rtlCol="0">
            <a:spAutoFit/>
          </a:bodyPr>
          <a:lstStyle/>
          <a:p>
            <a:r>
              <a:rPr kumimoji="1" lang="ja-JP" altLang="en-US" dirty="0" smtClean="0"/>
              <a:t>衝突カスケード</a:t>
            </a:r>
            <a:endParaRPr kumimoji="1" lang="ja-JP" altLang="en-US" dirty="0"/>
          </a:p>
        </p:txBody>
      </p:sp>
      <p:sp>
        <p:nvSpPr>
          <p:cNvPr id="653" name="下矢印 652"/>
          <p:cNvSpPr/>
          <p:nvPr/>
        </p:nvSpPr>
        <p:spPr>
          <a:xfrm rot="4700068">
            <a:off x="7059938"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2"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
        <p:nvSpPr>
          <p:cNvPr id="3" name="テキスト ボックス 2"/>
          <p:cNvSpPr txBox="1"/>
          <p:nvPr/>
        </p:nvSpPr>
        <p:spPr>
          <a:xfrm>
            <a:off x="336751" y="1087273"/>
            <a:ext cx="2890535"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latin typeface="Helvetica"/>
                <a:cs typeface="Helvetica"/>
              </a:rPr>
              <a:t>Genda</a:t>
            </a:r>
            <a:r>
              <a:rPr kumimoji="1" lang="en-US" altLang="ja-JP" u="sng" dirty="0" smtClean="0">
                <a:latin typeface="Helvetica"/>
                <a:cs typeface="Helvetica"/>
              </a:rPr>
              <a:t> et al. 2012,2015</a:t>
            </a:r>
            <a:endParaRPr kumimoji="1" lang="ja-JP" altLang="en-US" u="sng" dirty="0">
              <a:latin typeface="Helvetica"/>
              <a:cs typeface="Helvetica"/>
            </a:endParaRPr>
          </a:p>
        </p:txBody>
      </p:sp>
      <p:sp>
        <p:nvSpPr>
          <p:cNvPr id="7" name="テキスト ボックス 6"/>
          <p:cNvSpPr txBox="1"/>
          <p:nvPr/>
        </p:nvSpPr>
        <p:spPr>
          <a:xfrm>
            <a:off x="1067983" y="1616476"/>
            <a:ext cx="4583444" cy="369332"/>
          </a:xfrm>
          <a:prstGeom prst="rect">
            <a:avLst/>
          </a:prstGeom>
          <a:noFill/>
        </p:spPr>
        <p:txBody>
          <a:bodyPr wrap="none" rtlCol="0">
            <a:spAutoFit/>
          </a:bodyPr>
          <a:lstStyle/>
          <a:p>
            <a:r>
              <a:rPr kumimoji="1" lang="en-US" altLang="ja-JP" dirty="0" smtClean="0">
                <a:latin typeface="Helvetica"/>
                <a:cs typeface="Helvetica"/>
              </a:rPr>
              <a:t>SPH</a:t>
            </a:r>
            <a:r>
              <a:rPr kumimoji="1" lang="ja-JP" altLang="en-US" dirty="0" smtClean="0"/>
              <a:t>法で巨大衝突の数値シミュレーション</a:t>
            </a:r>
            <a:endParaRPr kumimoji="1" lang="en-US" altLang="ja-JP" dirty="0" smtClean="0"/>
          </a:p>
        </p:txBody>
      </p:sp>
      <p:sp>
        <p:nvSpPr>
          <p:cNvPr id="9" name="テキスト ボックス 8"/>
          <p:cNvSpPr txBox="1"/>
          <p:nvPr/>
        </p:nvSpPr>
        <p:spPr>
          <a:xfrm>
            <a:off x="336751" y="2744088"/>
            <a:ext cx="3147015" cy="369332"/>
          </a:xfrm>
          <a:prstGeom prst="rect">
            <a:avLst/>
          </a:prstGeom>
          <a:noFill/>
        </p:spPr>
        <p:txBody>
          <a:bodyPr wrap="none" rtlCol="0">
            <a:spAutoFit/>
          </a:bodyPr>
          <a:lstStyle/>
          <a:p>
            <a:pPr marL="285750" indent="-285750">
              <a:buFont typeface="Arial"/>
              <a:buChar char="•"/>
            </a:pPr>
            <a:r>
              <a:rPr kumimoji="1" lang="en-US" altLang="ja-JP" u="sng" dirty="0" smtClean="0">
                <a:latin typeface="Helvetica"/>
                <a:cs typeface="Helvetica"/>
              </a:rPr>
              <a:t>Kobayashi &amp; Tanaka 2010</a:t>
            </a:r>
            <a:endParaRPr kumimoji="1" lang="ja-JP" altLang="en-US" u="sng" dirty="0">
              <a:latin typeface="Helvetica"/>
              <a:cs typeface="Helvetica"/>
            </a:endParaRPr>
          </a:p>
        </p:txBody>
      </p:sp>
      <p:pic>
        <p:nvPicPr>
          <p:cNvPr id="11" name="図 10" descr="Genda_etal_2015_fig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8496" y="719403"/>
            <a:ext cx="2491960" cy="1813389"/>
          </a:xfrm>
          <a:prstGeom prst="rect">
            <a:avLst/>
          </a:prstGeom>
        </p:spPr>
      </p:pic>
      <p:pic>
        <p:nvPicPr>
          <p:cNvPr id="12" name="図 11" descr="Kobayashi_and_Tanaka_2010_fig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8496" y="2542414"/>
            <a:ext cx="2124082" cy="1983441"/>
          </a:xfrm>
          <a:prstGeom prst="rect">
            <a:avLst/>
          </a:prstGeom>
        </p:spPr>
      </p:pic>
      <p:sp>
        <p:nvSpPr>
          <p:cNvPr id="13" name="テキスト ボックス 12"/>
          <p:cNvSpPr txBox="1"/>
          <p:nvPr/>
        </p:nvSpPr>
        <p:spPr>
          <a:xfrm>
            <a:off x="1067984" y="3300308"/>
            <a:ext cx="4772246" cy="646331"/>
          </a:xfrm>
          <a:prstGeom prst="rect">
            <a:avLst/>
          </a:prstGeom>
          <a:noFill/>
        </p:spPr>
        <p:txBody>
          <a:bodyPr wrap="square" rtlCol="0">
            <a:spAutoFit/>
          </a:bodyPr>
          <a:lstStyle/>
          <a:p>
            <a:r>
              <a:rPr kumimoji="1" lang="ja-JP" altLang="en-US" dirty="0" smtClean="0"/>
              <a:t>微惑星円盤（軸対称）の面密度進化について解析解を求めた</a:t>
            </a:r>
            <a:endParaRPr kumimoji="1" lang="ja-JP" altLang="en-US" dirty="0"/>
          </a:p>
        </p:txBody>
      </p:sp>
      <p:sp>
        <p:nvSpPr>
          <p:cNvPr id="14" name="テキスト ボックス 13"/>
          <p:cNvSpPr txBox="1"/>
          <p:nvPr/>
        </p:nvSpPr>
        <p:spPr>
          <a:xfrm>
            <a:off x="336751" y="4718426"/>
            <a:ext cx="2762295" cy="369332"/>
          </a:xfrm>
          <a:prstGeom prst="rect">
            <a:avLst/>
          </a:prstGeom>
          <a:noFill/>
        </p:spPr>
        <p:txBody>
          <a:bodyPr wrap="none" rtlCol="0">
            <a:spAutoFit/>
          </a:bodyPr>
          <a:lstStyle/>
          <a:p>
            <a:pPr marL="285750" indent="-285750">
              <a:buFont typeface="Arial"/>
              <a:buChar char="•"/>
            </a:pPr>
            <a:r>
              <a:rPr kumimoji="1" lang="en-US" altLang="ja-JP" u="sng" dirty="0" smtClean="0">
                <a:latin typeface="Helvetica"/>
                <a:cs typeface="Helvetica"/>
              </a:rPr>
              <a:t>Jackson &amp; Wyatt 2012</a:t>
            </a:r>
            <a:endParaRPr kumimoji="1" lang="ja-JP" altLang="en-US" u="sng" dirty="0">
              <a:latin typeface="Helvetica"/>
              <a:cs typeface="Helvetica"/>
            </a:endParaRPr>
          </a:p>
        </p:txBody>
      </p:sp>
      <p:sp>
        <p:nvSpPr>
          <p:cNvPr id="15" name="テキスト ボックス 14"/>
          <p:cNvSpPr txBox="1"/>
          <p:nvPr/>
        </p:nvSpPr>
        <p:spPr>
          <a:xfrm>
            <a:off x="1067983" y="5149374"/>
            <a:ext cx="4781869" cy="646331"/>
          </a:xfrm>
          <a:prstGeom prst="rect">
            <a:avLst/>
          </a:prstGeom>
          <a:noFill/>
        </p:spPr>
        <p:txBody>
          <a:bodyPr wrap="square" rtlCol="0">
            <a:spAutoFit/>
          </a:bodyPr>
          <a:lstStyle/>
          <a:p>
            <a:r>
              <a:rPr kumimoji="1" lang="ja-JP" altLang="en-US" dirty="0" smtClean="0"/>
              <a:t>月形成をもたらした巨大衝突に伴って放出される破片の軌道を</a:t>
            </a:r>
            <a:r>
              <a:rPr kumimoji="1" lang="en-US" altLang="ja-JP" dirty="0" smtClean="0">
                <a:latin typeface="Helvetica"/>
                <a:cs typeface="Helvetica"/>
              </a:rPr>
              <a:t>N</a:t>
            </a:r>
            <a:r>
              <a:rPr kumimoji="1" lang="ja-JP" altLang="en-US" dirty="0" smtClean="0"/>
              <a:t>体計算</a:t>
            </a:r>
            <a:endParaRPr kumimoji="1" lang="en-US" altLang="ja-JP" dirty="0" smtClean="0"/>
          </a:p>
        </p:txBody>
      </p:sp>
      <p:sp>
        <p:nvSpPr>
          <p:cNvPr id="16" name="テキスト ボックス 15"/>
          <p:cNvSpPr txBox="1"/>
          <p:nvPr/>
        </p:nvSpPr>
        <p:spPr>
          <a:xfrm>
            <a:off x="1067984" y="5937812"/>
            <a:ext cx="4332725" cy="369332"/>
          </a:xfrm>
          <a:prstGeom prst="rect">
            <a:avLst/>
          </a:prstGeom>
          <a:noFill/>
        </p:spPr>
        <p:txBody>
          <a:bodyPr wrap="none" rtlCol="0">
            <a:spAutoFit/>
          </a:bodyPr>
          <a:lstStyle/>
          <a:p>
            <a:r>
              <a:rPr kumimoji="1" lang="ja-JP" altLang="en-US" dirty="0"/>
              <a:t>ヒル圏の外から等方的に放出させる</a:t>
            </a:r>
            <a:r>
              <a:rPr kumimoji="1" lang="ja-JP" altLang="en-US" dirty="0" smtClean="0"/>
              <a:t>計算</a:t>
            </a:r>
            <a:endParaRPr kumimoji="1" lang="ja-JP" altLang="en-US" dirty="0"/>
          </a:p>
        </p:txBody>
      </p:sp>
      <p:sp>
        <p:nvSpPr>
          <p:cNvPr id="17" name="テキスト ボックス 16"/>
          <p:cNvSpPr txBox="1"/>
          <p:nvPr/>
        </p:nvSpPr>
        <p:spPr>
          <a:xfrm>
            <a:off x="1067984" y="4118168"/>
            <a:ext cx="3416320" cy="369332"/>
          </a:xfrm>
          <a:prstGeom prst="rect">
            <a:avLst/>
          </a:prstGeom>
          <a:noFill/>
        </p:spPr>
        <p:txBody>
          <a:bodyPr wrap="none" rtlCol="0">
            <a:spAutoFit/>
          </a:bodyPr>
          <a:lstStyle/>
          <a:p>
            <a:r>
              <a:rPr kumimoji="1" lang="ja-JP" altLang="en-US" dirty="0" smtClean="0"/>
              <a:t>質量分布変化を解く統計的計算</a:t>
            </a:r>
            <a:endParaRPr kumimoji="1" lang="ja-JP" altLang="en-US" dirty="0"/>
          </a:p>
        </p:txBody>
      </p:sp>
      <p:pic>
        <p:nvPicPr>
          <p:cNvPr id="18" name="図 17" descr="Jackson_and_Wyatt_2012_fig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4298" y="4525855"/>
            <a:ext cx="1918280" cy="1957877"/>
          </a:xfrm>
          <a:prstGeom prst="rect">
            <a:avLst/>
          </a:prstGeom>
        </p:spPr>
      </p:pic>
      <p:sp>
        <p:nvSpPr>
          <p:cNvPr id="19" name="テキスト ボックス 18"/>
          <p:cNvSpPr txBox="1"/>
          <p:nvPr/>
        </p:nvSpPr>
        <p:spPr>
          <a:xfrm>
            <a:off x="1067983" y="2124588"/>
            <a:ext cx="2947730" cy="369332"/>
          </a:xfrm>
          <a:prstGeom prst="rect">
            <a:avLst/>
          </a:prstGeom>
          <a:noFill/>
        </p:spPr>
        <p:txBody>
          <a:bodyPr wrap="none" rtlCol="0">
            <a:spAutoFit/>
          </a:bodyPr>
          <a:lstStyle/>
          <a:p>
            <a:r>
              <a:rPr kumimoji="1" lang="ja-JP" altLang="en-US" dirty="0"/>
              <a:t>破片の最大サイズを</a:t>
            </a:r>
            <a:r>
              <a:rPr kumimoji="1" lang="ja-JP" altLang="en-US" dirty="0" smtClean="0"/>
              <a:t>求めた</a:t>
            </a:r>
            <a:endParaRPr kumimoji="1" lang="ja-JP" altLang="en-US" dirty="0"/>
          </a:p>
        </p:txBody>
      </p:sp>
    </p:spTree>
    <p:extLst>
      <p:ext uri="{BB962C8B-B14F-4D97-AF65-F5344CB8AC3E}">
        <p14:creationId xmlns:p14="http://schemas.microsoft.com/office/powerpoint/2010/main" val="188083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21" name="テキスト ボックス 20"/>
          <p:cNvSpPr txBox="1"/>
          <p:nvPr/>
        </p:nvSpPr>
        <p:spPr>
          <a:xfrm>
            <a:off x="1250997" y="4765099"/>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332814" y="441141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679999" y="5183517"/>
            <a:ext cx="5790602" cy="1158779"/>
          </a:xfrm>
          <a:prstGeom prst="rect">
            <a:avLst/>
          </a:prstGeom>
          <a:noFill/>
          <a:ln>
            <a:solidFill>
              <a:srgbClr val="FF0000"/>
            </a:solidFill>
          </a:ln>
        </p:spPr>
        <p:txBody>
          <a:bodyPr wrap="square" rtlCol="0">
            <a:spAutoFit/>
          </a:bodyPr>
          <a:lstStyle/>
          <a:p>
            <a:pPr>
              <a:lnSpc>
                <a:spcPct val="130000"/>
              </a:lnSpc>
            </a:pPr>
            <a:r>
              <a:rPr kumimoji="1" lang="ja-JP" altLang="en-US" dirty="0" smtClean="0"/>
              <a:t>デブリ円盤内の</a:t>
            </a:r>
            <a:r>
              <a:rPr kumimoji="1" lang="ja-JP" altLang="en-US" b="1" dirty="0" smtClean="0"/>
              <a:t>重力相互作用</a:t>
            </a:r>
            <a:r>
              <a:rPr kumimoji="1" lang="ja-JP" altLang="en-US" dirty="0" smtClean="0"/>
              <a:t>、</a:t>
            </a:r>
            <a:r>
              <a:rPr kumimoji="1" lang="ja-JP" altLang="en-US" b="1" dirty="0" smtClean="0"/>
              <a:t>衝突破壊現象</a:t>
            </a:r>
            <a:r>
              <a:rPr kumimoji="1" lang="ja-JP" altLang="en-US" dirty="0" smtClean="0"/>
              <a:t>を同時に扱うことが</a:t>
            </a:r>
            <a:r>
              <a:rPr kumimoji="1" lang="ja-JP" altLang="en-US" dirty="0" smtClean="0"/>
              <a:t>できる</a:t>
            </a:r>
            <a:r>
              <a:rPr kumimoji="1" lang="ja-JP" altLang="en-US" b="1" dirty="0" smtClean="0">
                <a:solidFill>
                  <a:srgbClr val="FF0000"/>
                </a:solidFill>
              </a:rPr>
              <a:t>数値計</a:t>
            </a:r>
            <a:r>
              <a:rPr kumimoji="1" lang="ja-JP" altLang="en-US" b="1" dirty="0" smtClean="0">
                <a:solidFill>
                  <a:srgbClr val="FF0000"/>
                </a:solidFill>
              </a:rPr>
              <a:t>算法を開発</a:t>
            </a:r>
            <a:r>
              <a:rPr kumimoji="1" lang="ja-JP" altLang="en-US" dirty="0" smtClean="0"/>
              <a:t>し</a:t>
            </a:r>
            <a:r>
              <a:rPr kumimoji="1" lang="ja-JP" altLang="en-US" dirty="0" smtClean="0"/>
              <a:t>、</a:t>
            </a:r>
            <a:endParaRPr kumimoji="1" lang="en-US" altLang="ja-JP" dirty="0" smtClean="0"/>
          </a:p>
          <a:p>
            <a:pPr>
              <a:lnSpc>
                <a:spcPct val="130000"/>
              </a:lnSpc>
            </a:pPr>
            <a:r>
              <a:rPr kumimoji="1" lang="ja-JP" altLang="en-US" dirty="0" smtClean="0"/>
              <a:t>衝突</a:t>
            </a:r>
            <a:r>
              <a:rPr kumimoji="1" lang="ja-JP" altLang="en-US" dirty="0" smtClean="0"/>
              <a:t>破壊時の破片はどのように振る舞うのかを調べる</a:t>
            </a:r>
            <a:endParaRPr kumimoji="1" lang="ja-JP" altLang="en-US" dirty="0"/>
          </a:p>
        </p:txBody>
      </p:sp>
      <p:sp>
        <p:nvSpPr>
          <p:cNvPr id="10" name="テキスト ボックス 9"/>
          <p:cNvSpPr txBox="1"/>
          <p:nvPr/>
        </p:nvSpPr>
        <p:spPr>
          <a:xfrm>
            <a:off x="466167" y="998822"/>
            <a:ext cx="4989204" cy="369332"/>
          </a:xfrm>
          <a:prstGeom prst="rect">
            <a:avLst/>
          </a:prstGeom>
          <a:noFill/>
        </p:spPr>
        <p:txBody>
          <a:bodyPr wrap="square" rtlCol="0">
            <a:spAutoFit/>
          </a:bodyPr>
          <a:lstStyle/>
          <a:p>
            <a:r>
              <a:rPr kumimoji="1" lang="ja-JP" altLang="en-US" dirty="0" smtClean="0"/>
              <a:t>巨大衝突ステージを解明するためには</a:t>
            </a:r>
            <a:r>
              <a:rPr kumimoji="1" lang="en-US" altLang="ja-JP" dirty="0" smtClean="0">
                <a:latin typeface="+mn-ea"/>
              </a:rPr>
              <a:t>…</a:t>
            </a:r>
          </a:p>
        </p:txBody>
      </p:sp>
      <p:sp>
        <p:nvSpPr>
          <p:cNvPr id="12" name="テキスト ボックス 11"/>
          <p:cNvSpPr txBox="1"/>
          <p:nvPr/>
        </p:nvSpPr>
        <p:spPr>
          <a:xfrm>
            <a:off x="1034449" y="1682388"/>
            <a:ext cx="7340471" cy="369332"/>
          </a:xfrm>
          <a:prstGeom prst="rect">
            <a:avLst/>
          </a:prstGeom>
          <a:noFill/>
        </p:spPr>
        <p:txBody>
          <a:bodyPr wrap="none" rtlCol="0">
            <a:spAutoFit/>
          </a:bodyPr>
          <a:lstStyle/>
          <a:p>
            <a:r>
              <a:rPr kumimoji="1" lang="ja-JP" altLang="en-US" dirty="0" smtClean="0"/>
              <a:t>系外で観測される「</a:t>
            </a:r>
            <a:r>
              <a:rPr kumimoji="1" lang="ja-JP" altLang="en-US" dirty="0" smtClean="0"/>
              <a:t>暖かい</a:t>
            </a:r>
            <a:r>
              <a:rPr kumimoji="1" lang="ja-JP" altLang="en-US" dirty="0"/>
              <a:t>デブリ</a:t>
            </a:r>
            <a:r>
              <a:rPr kumimoji="1" lang="ja-JP" altLang="en-US" dirty="0" smtClean="0"/>
              <a:t>円盤</a:t>
            </a:r>
            <a:r>
              <a:rPr kumimoji="1" lang="ja-JP" altLang="en-US" dirty="0" smtClean="0"/>
              <a:t>」形成過程の理解が必要である　</a:t>
            </a:r>
            <a:endParaRPr kumimoji="1" lang="ja-JP" altLang="en-US" dirty="0"/>
          </a:p>
        </p:txBody>
      </p:sp>
      <p:sp>
        <p:nvSpPr>
          <p:cNvPr id="20" name="テキスト ボックス 19"/>
          <p:cNvSpPr txBox="1"/>
          <p:nvPr/>
        </p:nvSpPr>
        <p:spPr>
          <a:xfrm>
            <a:off x="1185207" y="3676731"/>
            <a:ext cx="3637919" cy="369332"/>
          </a:xfrm>
          <a:prstGeom prst="rect">
            <a:avLst/>
          </a:prstGeom>
          <a:noFill/>
        </p:spPr>
        <p:txBody>
          <a:bodyPr wrap="none" rtlCol="0">
            <a:spAutoFit/>
          </a:bodyPr>
          <a:lstStyle/>
          <a:p>
            <a:r>
              <a:rPr kumimoji="1" lang="ja-JP" altLang="en-US" dirty="0" smtClean="0"/>
              <a:t>衝突カスケードのような破壊現象</a:t>
            </a:r>
            <a:endParaRPr kumimoji="1" lang="ja-JP" altLang="en-US" dirty="0"/>
          </a:p>
        </p:txBody>
      </p:sp>
      <p:grpSp>
        <p:nvGrpSpPr>
          <p:cNvPr id="24" name="図形グループ 23"/>
          <p:cNvGrpSpPr/>
          <p:nvPr/>
        </p:nvGrpSpPr>
        <p:grpSpPr>
          <a:xfrm>
            <a:off x="7875880" y="3030536"/>
            <a:ext cx="444155" cy="427142"/>
            <a:chOff x="3807098" y="2128725"/>
            <a:chExt cx="444155" cy="427142"/>
          </a:xfrm>
        </p:grpSpPr>
        <p:sp>
          <p:nvSpPr>
            <p:cNvPr id="25" name="円/楕円 2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 name="円/楕円 2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6" name="図形グループ 35"/>
          <p:cNvGrpSpPr/>
          <p:nvPr/>
        </p:nvGrpSpPr>
        <p:grpSpPr>
          <a:xfrm>
            <a:off x="6965786" y="2850688"/>
            <a:ext cx="756370" cy="1167588"/>
            <a:chOff x="7583577" y="2237228"/>
            <a:chExt cx="756370" cy="1167588"/>
          </a:xfrm>
        </p:grpSpPr>
        <p:grpSp>
          <p:nvGrpSpPr>
            <p:cNvPr id="37" name="図形グループ 36"/>
            <p:cNvGrpSpPr/>
            <p:nvPr/>
          </p:nvGrpSpPr>
          <p:grpSpPr>
            <a:xfrm>
              <a:off x="7701439" y="2809845"/>
              <a:ext cx="638508" cy="594971"/>
              <a:chOff x="2327654" y="2845730"/>
              <a:chExt cx="638508" cy="594971"/>
            </a:xfrm>
          </p:grpSpPr>
          <p:sp>
            <p:nvSpPr>
              <p:cNvPr id="62" name="円/楕円 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 name="円/楕円 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9" name="円/楕円 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0" name="円/楕円 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1" name="円/楕円 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2" name="円/楕円 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 name="図形グループ 37"/>
            <p:cNvGrpSpPr/>
            <p:nvPr/>
          </p:nvGrpSpPr>
          <p:grpSpPr>
            <a:xfrm>
              <a:off x="7583577" y="2237228"/>
              <a:ext cx="638508" cy="594971"/>
              <a:chOff x="2327654" y="2845730"/>
              <a:chExt cx="638508" cy="594971"/>
            </a:xfrm>
          </p:grpSpPr>
          <p:sp>
            <p:nvSpPr>
              <p:cNvPr id="39" name="円/楕円 3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円/楕円 4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 name="円/楕円 4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 name="円/楕円 4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 name="円/楕円 4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 name="円/楕円 5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 name="円/楕円 5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 name="円/楕円 5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 name="円/楕円 5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 name="円/楕円 5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 name="円/楕円 5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85" name="下矢印 84"/>
          <p:cNvSpPr/>
          <p:nvPr/>
        </p:nvSpPr>
        <p:spPr>
          <a:xfrm rot="4700068">
            <a:off x="7574775" y="320020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86" name="図形グループ 85"/>
          <p:cNvGrpSpPr/>
          <p:nvPr/>
        </p:nvGrpSpPr>
        <p:grpSpPr>
          <a:xfrm>
            <a:off x="6255124" y="3009050"/>
            <a:ext cx="532776" cy="996096"/>
            <a:chOff x="6872915" y="2395590"/>
            <a:chExt cx="532776" cy="996096"/>
          </a:xfrm>
        </p:grpSpPr>
        <p:grpSp>
          <p:nvGrpSpPr>
            <p:cNvPr id="87" name="図形グループ 86"/>
            <p:cNvGrpSpPr>
              <a:grpSpLocks noChangeAspect="1"/>
            </p:cNvGrpSpPr>
            <p:nvPr/>
          </p:nvGrpSpPr>
          <p:grpSpPr>
            <a:xfrm>
              <a:off x="6872915" y="2395590"/>
              <a:ext cx="383113" cy="356983"/>
              <a:chOff x="2327654" y="2845730"/>
              <a:chExt cx="638508" cy="594971"/>
            </a:xfrm>
          </p:grpSpPr>
          <p:sp>
            <p:nvSpPr>
              <p:cNvPr id="136" name="円/楕円 13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0" name="円/楕円 13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1" name="円/楕円 14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7" name="円/楕円 14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8" name="円/楕円 14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4" name="円/楕円 15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5" name="円/楕円 15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8" name="図形グループ 87"/>
            <p:cNvGrpSpPr>
              <a:grpSpLocks noChangeAspect="1"/>
            </p:cNvGrpSpPr>
            <p:nvPr/>
          </p:nvGrpSpPr>
          <p:grpSpPr>
            <a:xfrm>
              <a:off x="6951866" y="2716215"/>
              <a:ext cx="383103" cy="356983"/>
              <a:chOff x="2327654" y="2845730"/>
              <a:chExt cx="638508" cy="594971"/>
            </a:xfrm>
          </p:grpSpPr>
          <p:sp>
            <p:nvSpPr>
              <p:cNvPr id="113" name="円/楕円 1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4" name="円/楕円 1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5" name="円/楕円 1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6" name="円/楕円 1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7" name="円/楕円 1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8" name="円/楕円 1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9" name="円/楕円 1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円/楕円 1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6" name="円/楕円 1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7" name="円/楕円 1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3" name="円/楕円 1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4" name="円/楕円 1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9" name="図形グループ 88"/>
            <p:cNvGrpSpPr>
              <a:grpSpLocks noChangeAspect="1"/>
            </p:cNvGrpSpPr>
            <p:nvPr/>
          </p:nvGrpSpPr>
          <p:grpSpPr>
            <a:xfrm>
              <a:off x="7022588" y="3034703"/>
              <a:ext cx="383103" cy="356983"/>
              <a:chOff x="2327654" y="2845730"/>
              <a:chExt cx="638508" cy="594971"/>
            </a:xfrm>
          </p:grpSpPr>
          <p:sp>
            <p:nvSpPr>
              <p:cNvPr id="90" name="円/楕円 8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59" name="図形グループ 158"/>
          <p:cNvGrpSpPr/>
          <p:nvPr/>
        </p:nvGrpSpPr>
        <p:grpSpPr>
          <a:xfrm>
            <a:off x="5361815" y="3162706"/>
            <a:ext cx="745869" cy="1023529"/>
            <a:chOff x="5979606" y="2549246"/>
            <a:chExt cx="745869" cy="1023529"/>
          </a:xfrm>
        </p:grpSpPr>
        <p:grpSp>
          <p:nvGrpSpPr>
            <p:cNvPr id="160" name="図形グループ 159"/>
            <p:cNvGrpSpPr>
              <a:grpSpLocks noChangeAspect="1"/>
            </p:cNvGrpSpPr>
            <p:nvPr/>
          </p:nvGrpSpPr>
          <p:grpSpPr>
            <a:xfrm>
              <a:off x="6232253" y="2959408"/>
              <a:ext cx="229868" cy="214190"/>
              <a:chOff x="2327654" y="2845730"/>
              <a:chExt cx="638508" cy="594971"/>
            </a:xfrm>
          </p:grpSpPr>
          <p:sp>
            <p:nvSpPr>
              <p:cNvPr id="329" name="円/楕円 32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円/楕円 34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7" name="円/楕円 34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8" name="円/楕円 34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9" name="円/楕円 34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0" name="円/楕円 34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1" name="円/楕円 35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1" name="図形グループ 160"/>
            <p:cNvGrpSpPr>
              <a:grpSpLocks noChangeAspect="1"/>
            </p:cNvGrpSpPr>
            <p:nvPr/>
          </p:nvGrpSpPr>
          <p:grpSpPr>
            <a:xfrm>
              <a:off x="6318075" y="3149872"/>
              <a:ext cx="229862" cy="214190"/>
              <a:chOff x="2327654" y="2845730"/>
              <a:chExt cx="638508" cy="594971"/>
            </a:xfrm>
          </p:grpSpPr>
          <p:sp>
            <p:nvSpPr>
              <p:cNvPr id="306" name="円/楕円 3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3" name="円/楕円 3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2" name="図形グループ 161"/>
            <p:cNvGrpSpPr>
              <a:grpSpLocks noChangeAspect="1"/>
            </p:cNvGrpSpPr>
            <p:nvPr/>
          </p:nvGrpSpPr>
          <p:grpSpPr>
            <a:xfrm>
              <a:off x="5979606" y="2629675"/>
              <a:ext cx="229868" cy="214190"/>
              <a:chOff x="2327654" y="2845730"/>
              <a:chExt cx="638508" cy="594971"/>
            </a:xfrm>
          </p:grpSpPr>
          <p:sp>
            <p:nvSpPr>
              <p:cNvPr id="283" name="円/楕円 28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9" name="円/楕円 28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3" name="図形グループ 162"/>
            <p:cNvGrpSpPr>
              <a:grpSpLocks noChangeAspect="1"/>
            </p:cNvGrpSpPr>
            <p:nvPr/>
          </p:nvGrpSpPr>
          <p:grpSpPr>
            <a:xfrm>
              <a:off x="6099962" y="2800601"/>
              <a:ext cx="229862" cy="214190"/>
              <a:chOff x="2327654" y="2845730"/>
              <a:chExt cx="638508" cy="594971"/>
            </a:xfrm>
          </p:grpSpPr>
          <p:sp>
            <p:nvSpPr>
              <p:cNvPr id="260" name="円/楕円 25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4" name="図形グループ 163"/>
            <p:cNvGrpSpPr>
              <a:grpSpLocks noChangeAspect="1"/>
            </p:cNvGrpSpPr>
            <p:nvPr/>
          </p:nvGrpSpPr>
          <p:grpSpPr>
            <a:xfrm>
              <a:off x="6316062" y="3358585"/>
              <a:ext cx="229868" cy="214190"/>
              <a:chOff x="2327654" y="2845730"/>
              <a:chExt cx="638508" cy="594971"/>
            </a:xfrm>
          </p:grpSpPr>
          <p:sp>
            <p:nvSpPr>
              <p:cNvPr id="237" name="円/楕円 2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5" name="図形グループ 164"/>
            <p:cNvGrpSpPr>
              <a:grpSpLocks noChangeAspect="1"/>
            </p:cNvGrpSpPr>
            <p:nvPr/>
          </p:nvGrpSpPr>
          <p:grpSpPr>
            <a:xfrm>
              <a:off x="6495613" y="3239858"/>
              <a:ext cx="229862" cy="214190"/>
              <a:chOff x="2327654" y="2845730"/>
              <a:chExt cx="638508" cy="594971"/>
            </a:xfrm>
          </p:grpSpPr>
          <p:sp>
            <p:nvSpPr>
              <p:cNvPr id="214" name="円/楕円 21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4" name="円/楕円 22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5" name="円/楕円 23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6" name="図形グループ 165"/>
            <p:cNvGrpSpPr>
              <a:grpSpLocks noChangeAspect="1"/>
            </p:cNvGrpSpPr>
            <p:nvPr/>
          </p:nvGrpSpPr>
          <p:grpSpPr>
            <a:xfrm>
              <a:off x="6189606" y="2549246"/>
              <a:ext cx="229868" cy="214190"/>
              <a:chOff x="2327654" y="2845730"/>
              <a:chExt cx="638508" cy="594971"/>
            </a:xfrm>
          </p:grpSpPr>
          <p:sp>
            <p:nvSpPr>
              <p:cNvPr id="191" name="円/楕円 19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2" name="円/楕円 21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7" name="図形グループ 166"/>
            <p:cNvGrpSpPr>
              <a:grpSpLocks noChangeAspect="1"/>
            </p:cNvGrpSpPr>
            <p:nvPr/>
          </p:nvGrpSpPr>
          <p:grpSpPr>
            <a:xfrm>
              <a:off x="6305802" y="2717503"/>
              <a:ext cx="229862" cy="214190"/>
              <a:chOff x="2327654" y="2845730"/>
              <a:chExt cx="638508" cy="594971"/>
            </a:xfrm>
          </p:grpSpPr>
          <p:sp>
            <p:nvSpPr>
              <p:cNvPr id="168" name="円/楕円 16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8" name="円/楕円 17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4" name="円/楕円 18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352" name="下矢印 351"/>
          <p:cNvSpPr/>
          <p:nvPr/>
        </p:nvSpPr>
        <p:spPr>
          <a:xfrm rot="4700068">
            <a:off x="6801508" y="328783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3" name="下矢印 352"/>
          <p:cNvSpPr/>
          <p:nvPr/>
        </p:nvSpPr>
        <p:spPr>
          <a:xfrm rot="4700068">
            <a:off x="5992702" y="3370893"/>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4" name="テキスト ボックス 353"/>
          <p:cNvSpPr txBox="1"/>
          <p:nvPr/>
        </p:nvSpPr>
        <p:spPr>
          <a:xfrm>
            <a:off x="1185207" y="3106841"/>
            <a:ext cx="4108817" cy="369332"/>
          </a:xfrm>
          <a:prstGeom prst="rect">
            <a:avLst/>
          </a:prstGeom>
          <a:noFill/>
        </p:spPr>
        <p:txBody>
          <a:bodyPr wrap="none" rtlCol="0">
            <a:spAutoFit/>
          </a:bodyPr>
          <a:lstStyle/>
          <a:p>
            <a:r>
              <a:rPr kumimoji="1" lang="ja-JP" altLang="en-US" dirty="0" smtClean="0"/>
              <a:t>惑星からの重力による破片分布の変化</a:t>
            </a:r>
            <a:endParaRPr kumimoji="1" lang="ja-JP" altLang="en-US" dirty="0"/>
          </a:p>
        </p:txBody>
      </p:sp>
      <p:sp>
        <p:nvSpPr>
          <p:cNvPr id="355" name="テキスト ボックス 354"/>
          <p:cNvSpPr txBox="1"/>
          <p:nvPr/>
        </p:nvSpPr>
        <p:spPr>
          <a:xfrm>
            <a:off x="466167" y="2615799"/>
            <a:ext cx="2262158" cy="369332"/>
          </a:xfrm>
          <a:prstGeom prst="rect">
            <a:avLst/>
          </a:prstGeom>
          <a:noFill/>
        </p:spPr>
        <p:txBody>
          <a:bodyPr wrap="none" rtlCol="0">
            <a:spAutoFit/>
          </a:bodyPr>
          <a:lstStyle/>
          <a:p>
            <a:r>
              <a:rPr kumimoji="1" lang="ja-JP" altLang="en-US" dirty="0" smtClean="0"/>
              <a:t>デブリ円盤の中では</a:t>
            </a:r>
            <a:endParaRPr kumimoji="1" lang="ja-JP" altLang="en-US" dirty="0"/>
          </a:p>
        </p:txBody>
      </p: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0800000">
            <a:off x="6380839" y="3484917"/>
            <a:ext cx="417894" cy="277775"/>
          </a:xfrm>
          <a:prstGeom prst="bentConnector3">
            <a:avLst>
              <a:gd name="adj1" fmla="val 99570"/>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535036" cy="369332"/>
          </a:xfrm>
          <a:prstGeom prst="rect">
            <a:avLst/>
          </a:prstGeom>
          <a:noFill/>
          <a:ln>
            <a:solidFill>
              <a:schemeClr val="accent5"/>
            </a:solidFill>
          </a:ln>
        </p:spPr>
        <p:txBody>
          <a:bodyPr wrap="none" rtlCol="0">
            <a:spAutoFit/>
          </a:bodyPr>
          <a:lstStyle/>
          <a:p>
            <a:r>
              <a:rPr kumimoji="1" lang="ja-JP" altLang="en-US" dirty="0" smtClean="0"/>
              <a:t>スーパー粒子</a:t>
            </a:r>
            <a:endParaRPr kumimoji="1" lang="ja-JP" altLang="en-US" dirty="0"/>
          </a:p>
        </p:txBody>
      </p:sp>
      <p:sp>
        <p:nvSpPr>
          <p:cNvPr id="344" name="テキスト ボックス 343"/>
          <p:cNvSpPr txBox="1"/>
          <p:nvPr/>
        </p:nvSpPr>
        <p:spPr>
          <a:xfrm>
            <a:off x="5360682" y="1450920"/>
            <a:ext cx="3176254" cy="923330"/>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a:p>
            <a:r>
              <a:rPr kumimoji="1" lang="ja-JP" altLang="en-US" dirty="0" smtClean="0"/>
              <a:t>（</a:t>
            </a:r>
            <a:r>
              <a:rPr kumimoji="1" lang="en-US" altLang="ja-JP" dirty="0">
                <a:latin typeface="+mn-ea"/>
              </a:rPr>
              <a:t>N</a:t>
            </a:r>
            <a:r>
              <a:rPr kumimoji="1" lang="ja-JP" altLang="en-US" dirty="0" smtClean="0">
                <a:latin typeface="+mn-ea"/>
              </a:rPr>
              <a:t>体計算のコスト削減</a:t>
            </a:r>
            <a:r>
              <a:rPr kumimoji="1" lang="ja-JP" altLang="en-US" dirty="0" smtClean="0"/>
              <a:t>）</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a:t>
            </a:r>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
        <p:nvSpPr>
          <p:cNvPr id="3" name="テキスト ボックス 2"/>
          <p:cNvSpPr txBox="1"/>
          <p:nvPr/>
        </p:nvSpPr>
        <p:spPr>
          <a:xfrm>
            <a:off x="377762" y="1016202"/>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
        <p:nvSpPr>
          <p:cNvPr id="17" name="テキスト ボックス 16"/>
          <p:cNvSpPr txBox="1"/>
          <p:nvPr/>
        </p:nvSpPr>
        <p:spPr>
          <a:xfrm>
            <a:off x="3482882" y="5870522"/>
            <a:ext cx="4992906" cy="369332"/>
          </a:xfrm>
          <a:prstGeom prst="rect">
            <a:avLst/>
          </a:prstGeom>
          <a:noFill/>
        </p:spPr>
        <p:txBody>
          <a:bodyPr wrap="none" rtlCol="0">
            <a:spAutoFit/>
          </a:bodyPr>
          <a:lstStyle/>
          <a:p>
            <a:r>
              <a:rPr kumimoji="1" lang="ja-JP" altLang="en-US" dirty="0" smtClean="0"/>
              <a:t>と破壊が起きやすい（タイムスケールが短い）</a:t>
            </a:r>
            <a:endParaRPr kumimoji="1" lang="en-US" altLang="ja-JP" dirty="0" smtClean="0"/>
          </a:p>
        </p:txBody>
      </p:sp>
      <p:sp>
        <p:nvSpPr>
          <p:cNvPr id="20" name="テキスト ボックス 19"/>
          <p:cNvSpPr txBox="1"/>
          <p:nvPr/>
        </p:nvSpPr>
        <p:spPr>
          <a:xfrm>
            <a:off x="1674444" y="1495022"/>
            <a:ext cx="5955476" cy="369332"/>
          </a:xfrm>
          <a:prstGeom prst="rect">
            <a:avLst/>
          </a:prstGeom>
          <a:noFill/>
        </p:spPr>
        <p:txBody>
          <a:bodyPr wrap="none" rtlCol="0">
            <a:spAutoFit/>
          </a:bodyPr>
          <a:lstStyle/>
          <a:p>
            <a:r>
              <a:rPr kumimoji="1" lang="ja-JP" altLang="en-US" dirty="0" smtClean="0"/>
              <a:t>個々の破片の破壊は扱わない　　トレーサーごとに扱う</a:t>
            </a:r>
            <a:endParaRPr kumimoji="1" lang="ja-JP" altLang="en-US" dirty="0"/>
          </a:p>
        </p:txBody>
      </p:sp>
      <p:grpSp>
        <p:nvGrpSpPr>
          <p:cNvPr id="25" name="図形グループ 24"/>
          <p:cNvGrpSpPr/>
          <p:nvPr/>
        </p:nvGrpSpPr>
        <p:grpSpPr>
          <a:xfrm>
            <a:off x="668967" y="5448821"/>
            <a:ext cx="2454518" cy="369332"/>
            <a:chOff x="899289" y="1570200"/>
            <a:chExt cx="2454518" cy="369332"/>
          </a:xfrm>
        </p:grpSpPr>
        <p:sp>
          <p:nvSpPr>
            <p:cNvPr id="15" name="テキスト ボックス 14"/>
            <p:cNvSpPr txBox="1"/>
            <p:nvPr/>
          </p:nvSpPr>
          <p:spPr>
            <a:xfrm>
              <a:off x="899289" y="1570200"/>
              <a:ext cx="2454518"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solidFill>
                    <a:srgbClr val="000000"/>
                  </a:solidFill>
                </a:rPr>
                <a:t>面密度</a:t>
              </a:r>
              <a:r>
                <a:rPr kumimoji="1" lang="en-US" altLang="ja-JP" b="1" dirty="0" smtClean="0">
                  <a:solidFill>
                    <a:srgbClr val="000000"/>
                  </a:solidFill>
                </a:rPr>
                <a:t>     </a:t>
              </a:r>
              <a:r>
                <a:rPr kumimoji="1" lang="ja-JP" altLang="en-US" dirty="0" smtClean="0"/>
                <a:t>が大きい</a:t>
              </a:r>
              <a:endParaRPr kumimoji="1" lang="en-US" altLang="ja-JP" dirty="0" smtClean="0"/>
            </a:p>
          </p:txBody>
        </p:sp>
        <p:pic>
          <p:nvPicPr>
            <p:cNvPr id="23" name="図 2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203" y="1649161"/>
              <a:ext cx="182036" cy="206859"/>
            </a:xfrm>
            <a:prstGeom prst="rect">
              <a:avLst/>
            </a:prstGeom>
          </p:spPr>
        </p:pic>
      </p:grpSp>
      <p:sp>
        <p:nvSpPr>
          <p:cNvPr id="28" name="テキスト ボックス 27"/>
          <p:cNvSpPr txBox="1"/>
          <p:nvPr/>
        </p:nvSpPr>
        <p:spPr>
          <a:xfrm>
            <a:off x="377762" y="2374133"/>
            <a:ext cx="2945422" cy="369332"/>
          </a:xfrm>
          <a:prstGeom prst="rect">
            <a:avLst/>
          </a:prstGeom>
          <a:noFill/>
        </p:spPr>
        <p:txBody>
          <a:bodyPr wrap="none" rtlCol="0">
            <a:spAutoFit/>
          </a:bodyPr>
          <a:lstStyle/>
          <a:p>
            <a:r>
              <a:rPr kumimoji="1" lang="ja-JP" altLang="en-US" dirty="0" smtClean="0"/>
              <a:t>「衝突カスケード」が形成</a:t>
            </a:r>
            <a:endParaRPr kumimoji="1" lang="ja-JP" altLang="en-US" dirty="0"/>
          </a:p>
        </p:txBody>
      </p:sp>
      <p:sp>
        <p:nvSpPr>
          <p:cNvPr id="30" name="下矢印 29"/>
          <p:cNvSpPr/>
          <p:nvPr/>
        </p:nvSpPr>
        <p:spPr>
          <a:xfrm rot="16200000">
            <a:off x="3520019" y="2287826"/>
            <a:ext cx="484632" cy="58027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テキスト ボックス 31"/>
          <p:cNvSpPr txBox="1"/>
          <p:nvPr/>
        </p:nvSpPr>
        <p:spPr>
          <a:xfrm>
            <a:off x="6377054" y="2748094"/>
            <a:ext cx="2582758"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
        <p:nvSpPr>
          <p:cNvPr id="33" name="テキスト ボックス 32"/>
          <p:cNvSpPr txBox="1"/>
          <p:nvPr/>
        </p:nvSpPr>
        <p:spPr>
          <a:xfrm>
            <a:off x="6019800" y="4359450"/>
            <a:ext cx="2864887" cy="369332"/>
          </a:xfrm>
          <a:prstGeom prst="rect">
            <a:avLst/>
          </a:prstGeom>
          <a:noFill/>
        </p:spPr>
        <p:txBody>
          <a:bodyPr wrap="none" rtlCol="0">
            <a:spAutoFit/>
          </a:bodyPr>
          <a:lstStyle/>
          <a:p>
            <a:r>
              <a:rPr kumimoji="1" lang="en-US" altLang="ja-JP" dirty="0">
                <a:latin typeface="Helvetica"/>
                <a:cs typeface="Helvetica"/>
              </a:rPr>
              <a:t>Kobayashi &amp; Tanaka 2010</a:t>
            </a:r>
            <a:endParaRPr kumimoji="1" lang="ja-JP" altLang="en-US" dirty="0"/>
          </a:p>
        </p:txBody>
      </p:sp>
      <p:sp>
        <p:nvSpPr>
          <p:cNvPr id="34" name="テキスト ボックス 33"/>
          <p:cNvSpPr txBox="1"/>
          <p:nvPr/>
        </p:nvSpPr>
        <p:spPr>
          <a:xfrm>
            <a:off x="381212" y="3111516"/>
            <a:ext cx="2723823" cy="369332"/>
          </a:xfrm>
          <a:prstGeom prst="rect">
            <a:avLst/>
          </a:prstGeom>
          <a:noFill/>
        </p:spPr>
        <p:txBody>
          <a:bodyPr wrap="none" rtlCol="0">
            <a:spAutoFit/>
          </a:bodyPr>
          <a:lstStyle/>
          <a:p>
            <a:r>
              <a:rPr kumimoji="1" lang="ja-JP" altLang="en-US" dirty="0" smtClean="0"/>
              <a:t>質量フラックスの解析解</a:t>
            </a:r>
            <a:endParaRPr kumimoji="1" lang="en-US" altLang="ja-JP" dirty="0" smtClean="0"/>
          </a:p>
        </p:txBody>
      </p:sp>
      <p:grpSp>
        <p:nvGrpSpPr>
          <p:cNvPr id="40" name="図形グループ 39"/>
          <p:cNvGrpSpPr/>
          <p:nvPr/>
        </p:nvGrpSpPr>
        <p:grpSpPr>
          <a:xfrm>
            <a:off x="4188329" y="2374133"/>
            <a:ext cx="4570482" cy="369332"/>
            <a:chOff x="4188329" y="2374133"/>
            <a:chExt cx="4570482" cy="369332"/>
          </a:xfrm>
        </p:grpSpPr>
        <p:sp>
          <p:nvSpPr>
            <p:cNvPr id="31" name="テキスト ボックス 30"/>
            <p:cNvSpPr txBox="1"/>
            <p:nvPr/>
          </p:nvSpPr>
          <p:spPr>
            <a:xfrm>
              <a:off x="4188329" y="2374133"/>
              <a:ext cx="4570482" cy="369332"/>
            </a:xfrm>
            <a:prstGeom prst="rect">
              <a:avLst/>
            </a:prstGeom>
            <a:noFill/>
          </p:spPr>
          <p:txBody>
            <a:bodyPr wrap="none" rtlCol="0">
              <a:spAutoFit/>
            </a:bodyPr>
            <a:lstStyle/>
            <a:p>
              <a:r>
                <a:rPr kumimoji="1" lang="ja-JP" altLang="en-US" dirty="0" smtClean="0"/>
                <a:t>定常な「質量フラックス</a:t>
              </a:r>
              <a:r>
                <a:rPr kumimoji="1" lang="en-US" altLang="ja-JP" dirty="0" smtClean="0"/>
                <a:t>           </a:t>
              </a:r>
              <a:r>
                <a:rPr kumimoji="1" lang="ja-JP" altLang="en-US" dirty="0" smtClean="0"/>
                <a:t>」が形成</a:t>
              </a:r>
              <a:endParaRPr kumimoji="1" lang="ja-JP" altLang="en-US" dirty="0"/>
            </a:p>
          </p:txBody>
        </p:sp>
        <p:pic>
          <p:nvPicPr>
            <p:cNvPr id="35" name="図 3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2702" y="2433877"/>
              <a:ext cx="680994" cy="303576"/>
            </a:xfrm>
            <a:prstGeom prst="rect">
              <a:avLst/>
            </a:prstGeom>
          </p:spPr>
        </p:pic>
      </p:grpSp>
      <p:pic>
        <p:nvPicPr>
          <p:cNvPr id="36" name="図 3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731" y="3593572"/>
            <a:ext cx="8338153" cy="648379"/>
          </a:xfrm>
          <a:prstGeom prst="rect">
            <a:avLst/>
          </a:prstGeom>
        </p:spPr>
      </p:pic>
      <p:pic>
        <p:nvPicPr>
          <p:cNvPr id="38" name="図 3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7878" y="5068039"/>
            <a:ext cx="1403937" cy="719301"/>
          </a:xfrm>
          <a:prstGeom prst="rect">
            <a:avLst/>
          </a:prstGeom>
        </p:spPr>
      </p:pic>
      <p:sp>
        <p:nvSpPr>
          <p:cNvPr id="39" name="テキスト ボックス 38"/>
          <p:cNvSpPr txBox="1"/>
          <p:nvPr/>
        </p:nvSpPr>
        <p:spPr>
          <a:xfrm>
            <a:off x="455868" y="5050105"/>
            <a:ext cx="877163" cy="369332"/>
          </a:xfrm>
          <a:prstGeom prst="rect">
            <a:avLst/>
          </a:prstGeom>
          <a:noFill/>
        </p:spPr>
        <p:txBody>
          <a:bodyPr wrap="none" rtlCol="0">
            <a:spAutoFit/>
          </a:bodyPr>
          <a:lstStyle/>
          <a:p>
            <a:r>
              <a:rPr kumimoji="1" lang="ja-JP" altLang="en-US" dirty="0" smtClean="0"/>
              <a:t>つまり</a:t>
            </a:r>
            <a:endParaRPr kumimoji="1" lang="en-US" altLang="ja-JP" dirty="0" smtClean="0"/>
          </a:p>
        </p:txBody>
      </p:sp>
      <p:grpSp>
        <p:nvGrpSpPr>
          <p:cNvPr id="43" name="図形グループ 42"/>
          <p:cNvGrpSpPr/>
          <p:nvPr/>
        </p:nvGrpSpPr>
        <p:grpSpPr>
          <a:xfrm>
            <a:off x="668967" y="5892854"/>
            <a:ext cx="2608406" cy="369332"/>
            <a:chOff x="668967" y="5787340"/>
            <a:chExt cx="2608406" cy="369332"/>
          </a:xfrm>
        </p:grpSpPr>
        <p:sp>
          <p:nvSpPr>
            <p:cNvPr id="16" name="テキスト ボックス 15"/>
            <p:cNvSpPr txBox="1"/>
            <p:nvPr/>
          </p:nvSpPr>
          <p:spPr>
            <a:xfrm>
              <a:off x="668967" y="5787340"/>
              <a:ext cx="2608406"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t>衝突速度</a:t>
              </a:r>
              <a:r>
                <a:rPr kumimoji="1" lang="en-US" altLang="ja-JP" b="1" dirty="0" smtClean="0"/>
                <a:t>    </a:t>
              </a:r>
              <a:r>
                <a:rPr kumimoji="1" lang="ja-JP" altLang="en-US" dirty="0" smtClean="0"/>
                <a:t>が大きい</a:t>
              </a:r>
              <a:endParaRPr kumimoji="1" lang="ja-JP" altLang="en-US" dirty="0"/>
            </a:p>
          </p:txBody>
        </p:sp>
        <p:pic>
          <p:nvPicPr>
            <p:cNvPr id="41" name="図 4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32000" y="5861620"/>
              <a:ext cx="203200" cy="215900"/>
            </a:xfrm>
            <a:prstGeom prst="rect">
              <a:avLst/>
            </a:prstGeom>
          </p:spPr>
        </p:pic>
      </p:grpSp>
      <p:pic>
        <p:nvPicPr>
          <p:cNvPr id="42" name="図 41"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48176" y="4410599"/>
            <a:ext cx="1875008" cy="306660"/>
          </a:xfrm>
          <a:prstGeom prst="rect">
            <a:avLst/>
          </a:prstGeom>
        </p:spPr>
      </p:pic>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a:t>
            </a:r>
            <a:r>
              <a:rPr kumimoji="1" lang="ja-JP" altLang="en-US" dirty="0" smtClean="0"/>
              <a:t>　面密度と衝突速度</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sp>
        <p:nvSpPr>
          <p:cNvPr id="7" name="テキスト ボックス 6"/>
          <p:cNvSpPr txBox="1"/>
          <p:nvPr/>
        </p:nvSpPr>
        <p:spPr>
          <a:xfrm>
            <a:off x="386965" y="983296"/>
            <a:ext cx="5019323" cy="369332"/>
          </a:xfrm>
          <a:prstGeom prst="rect">
            <a:avLst/>
          </a:prstGeom>
          <a:noFill/>
        </p:spPr>
        <p:txBody>
          <a:bodyPr wrap="none" rtlCol="0">
            <a:spAutoFit/>
          </a:bodyPr>
          <a:lstStyle/>
          <a:p>
            <a:pPr marL="342900" indent="-342900">
              <a:buFont typeface="+mj-ea"/>
              <a:buAutoNum type="circleNumDbPlain"/>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mn-ea"/>
                <a:cs typeface="Helvetica"/>
              </a:rPr>
              <a:t> </a:t>
            </a:r>
            <a:r>
              <a:rPr kumimoji="1" lang="ja-JP" altLang="en-US" dirty="0" smtClean="0">
                <a:latin typeface="+mn-ea"/>
              </a:rPr>
              <a:t>の</a:t>
            </a:r>
            <a:r>
              <a:rPr kumimoji="1" lang="ja-JP" altLang="en-US" dirty="0" smtClean="0">
                <a:latin typeface="+mn-ea"/>
              </a:rPr>
              <a:t>まわりに扇形領域を形成する</a:t>
            </a:r>
            <a:endParaRPr kumimoji="1" lang="ja-JP" altLang="en-US" dirty="0">
              <a:latin typeface="+mn-ea"/>
            </a:endParaRPr>
          </a:p>
        </p:txBody>
      </p:sp>
      <p:grpSp>
        <p:nvGrpSpPr>
          <p:cNvPr id="8" name="図形グループ 7"/>
          <p:cNvGrpSpPr/>
          <p:nvPr/>
        </p:nvGrpSpPr>
        <p:grpSpPr>
          <a:xfrm>
            <a:off x="660421" y="1352628"/>
            <a:ext cx="4612142" cy="2862886"/>
            <a:chOff x="903682" y="2801666"/>
            <a:chExt cx="3671410" cy="2199705"/>
          </a:xfrm>
        </p:grpSpPr>
        <p:grpSp>
          <p:nvGrpSpPr>
            <p:cNvPr id="9" name="図形グループ 8"/>
            <p:cNvGrpSpPr>
              <a:grpSpLocks noChangeAspect="1"/>
            </p:cNvGrpSpPr>
            <p:nvPr/>
          </p:nvGrpSpPr>
          <p:grpSpPr>
            <a:xfrm>
              <a:off x="1016004" y="2801666"/>
              <a:ext cx="3559088" cy="2199705"/>
              <a:chOff x="375921" y="1285853"/>
              <a:chExt cx="4745452" cy="2932940"/>
            </a:xfrm>
          </p:grpSpPr>
          <p:pic>
            <p:nvPicPr>
              <p:cNvPr id="11" name="図 10" descr="Morishima2015_fig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921" y="1285853"/>
                <a:ext cx="4612640" cy="2677581"/>
              </a:xfrm>
              <a:prstGeom prst="rect">
                <a:avLst/>
              </a:prstGeom>
            </p:spPr>
          </p:pic>
          <p:sp>
            <p:nvSpPr>
              <p:cNvPr id="12" name="線吹き出し 1 (枠付き) 11"/>
              <p:cNvSpPr/>
              <p:nvPr/>
            </p:nvSpPr>
            <p:spPr>
              <a:xfrm>
                <a:off x="2313077" y="3809098"/>
                <a:ext cx="1469896" cy="409695"/>
              </a:xfrm>
              <a:prstGeom prst="borderCallout1">
                <a:avLst>
                  <a:gd name="adj1" fmla="val -1250"/>
                  <a:gd name="adj2" fmla="val 49698"/>
                  <a:gd name="adj3" fmla="val -266051"/>
                  <a:gd name="adj4" fmla="val 26354"/>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640078" y="1469532"/>
                <a:ext cx="1481295"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0" name="テキスト ボックス 9"/>
            <p:cNvSpPr txBox="1"/>
            <p:nvPr/>
          </p:nvSpPr>
          <p:spPr>
            <a:xfrm>
              <a:off x="903682" y="2857987"/>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5" name="テキスト ボックス 14"/>
          <p:cNvSpPr txBox="1"/>
          <p:nvPr/>
        </p:nvSpPr>
        <p:spPr>
          <a:xfrm>
            <a:off x="5522496" y="983296"/>
            <a:ext cx="3621504" cy="369332"/>
          </a:xfrm>
          <a:prstGeom prst="rect">
            <a:avLst/>
          </a:prstGeom>
          <a:noFill/>
        </p:spPr>
        <p:txBody>
          <a:bodyPr wrap="none" rtlCol="0">
            <a:spAutoFit/>
          </a:bodyPr>
          <a:lstStyle/>
          <a:p>
            <a:pPr marL="342900" indent="-342900">
              <a:buFont typeface="+mj-ea"/>
              <a:buAutoNum type="circleNumDbPlain" startAt="2"/>
            </a:pPr>
            <a:r>
              <a:rPr kumimoji="1" lang="ja-JP" altLang="en-US" dirty="0">
                <a:latin typeface="Helvetica"/>
                <a:cs typeface="Helvetica"/>
              </a:rPr>
              <a:t>領域</a:t>
            </a:r>
            <a:r>
              <a:rPr kumimoji="1" lang="en-US" altLang="ja-JP" dirty="0">
                <a:latin typeface="Helvetica"/>
                <a:cs typeface="Helvetica"/>
              </a:rPr>
              <a:t> </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に入ったトレーサー</a:t>
            </a:r>
            <a:r>
              <a:rPr kumimoji="1" lang="en-US" altLang="ja-JP" i="1" dirty="0" smtClean="0">
                <a:latin typeface="Helvetica"/>
                <a:cs typeface="Helvetica"/>
              </a:rPr>
              <a:t>j </a:t>
            </a:r>
            <a:r>
              <a:rPr kumimoji="1" lang="ja-JP" altLang="en-US" dirty="0" smtClean="0">
                <a:latin typeface="Helvetica"/>
                <a:cs typeface="Helvetica"/>
              </a:rPr>
              <a:t>の</a:t>
            </a:r>
            <a:endParaRPr kumimoji="1" lang="en-US" altLang="ja-JP" dirty="0" smtClean="0">
              <a:latin typeface="Helvetica"/>
              <a:cs typeface="Helvetica"/>
            </a:endParaRPr>
          </a:p>
        </p:txBody>
      </p:sp>
    </p:spTree>
    <p:extLst>
      <p:ext uri="{BB962C8B-B14F-4D97-AF65-F5344CB8AC3E}">
        <p14:creationId xmlns:p14="http://schemas.microsoft.com/office/powerpoint/2010/main" val="1086143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sp>
        <p:nvSpPr>
          <p:cNvPr id="14" name="テキスト ボックス 13"/>
          <p:cNvSpPr txBox="1"/>
          <p:nvPr/>
        </p:nvSpPr>
        <p:spPr>
          <a:xfrm>
            <a:off x="431357" y="1022063"/>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6" y="284165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2" y="2841658"/>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79" name="テキスト ボックス 78"/>
          <p:cNvSpPr txBox="1"/>
          <p:nvPr/>
        </p:nvSpPr>
        <p:spPr>
          <a:xfrm>
            <a:off x="6846599" y="5090620"/>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
        <p:nvSpPr>
          <p:cNvPr id="80" name="テキスト ボックス 79"/>
          <p:cNvSpPr txBox="1"/>
          <p:nvPr/>
        </p:nvSpPr>
        <p:spPr>
          <a:xfrm>
            <a:off x="3808013" y="295890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2015</a:t>
              </a:r>
              <a:endParaRPr kumimoji="1" lang="ja-JP" altLang="en-US" dirty="0">
                <a:latin typeface="Helvetica"/>
                <a:cs typeface="Helvetica"/>
              </a:endParaRPr>
            </a:p>
          </p:txBody>
        </p:sp>
      </p:gr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3016</TotalTime>
  <Words>1275</Words>
  <Application>Microsoft Macintosh PowerPoint</Application>
  <PresentationFormat>画面に合わせる (4:3)</PresentationFormat>
  <Paragraphs>298</Paragraphs>
  <Slides>27</Slides>
  <Notes>5</Notes>
  <HiddenSlides>0</HiddenSlides>
  <MMClips>0</MMClips>
  <ScaleCrop>false</ScaleCrop>
  <HeadingPairs>
    <vt:vector size="4" baseType="variant">
      <vt:variant>
        <vt:lpstr>テーマ</vt:lpstr>
      </vt:variant>
      <vt:variant>
        <vt:i4>1</vt:i4>
      </vt:variant>
      <vt:variant>
        <vt:lpstr>スライド タイトル</vt:lpstr>
      </vt:variant>
      <vt:variant>
        <vt:i4>27</vt:i4>
      </vt:variant>
    </vt:vector>
  </HeadingPairs>
  <TitlesOfParts>
    <vt:vector size="28" baseType="lpstr">
      <vt:lpstr>Office Theme</vt:lpstr>
      <vt:lpstr>巨大衝突ステージにおける 衝突破壊の重要性</vt:lpstr>
      <vt:lpstr>太陽系における巨大衝突ステージ</vt:lpstr>
      <vt:lpstr>太陽系外における巨大衝突ステージ</vt:lpstr>
      <vt:lpstr>先行研究</vt:lpstr>
      <vt:lpstr>研究目的</vt:lpstr>
      <vt:lpstr>手法</vt:lpstr>
      <vt:lpstr>統計的手法</vt:lpstr>
      <vt:lpstr>統計的手法　面密度と衝突速度</vt:lpstr>
      <vt:lpstr>デブリ円盤内の衝突破壊</vt:lpstr>
      <vt:lpstr>結果</vt:lpstr>
      <vt:lpstr>結果</vt:lpstr>
      <vt:lpstr>議論</vt:lpstr>
      <vt:lpstr>まとめ</vt:lpstr>
      <vt:lpstr>PowerPoint プレゼンテーション</vt:lpstr>
      <vt:lpstr>背景</vt:lpstr>
      <vt:lpstr>N体計算のテスト</vt:lpstr>
      <vt:lpstr>N体計算のテスト</vt:lpstr>
      <vt:lpstr>N体計算のコスト</vt:lpstr>
      <vt:lpstr>統計的手法のテスト</vt:lpstr>
      <vt:lpstr>衝突カスケード</vt:lpstr>
      <vt:lpstr>PowerPoint プレゼンテーション</vt:lpstr>
      <vt:lpstr>PowerPoint プレゼンテーション</vt:lpstr>
      <vt:lpstr>手法　N体計算</vt:lpstr>
      <vt:lpstr>PowerPoint プレゼンテーション</vt:lpstr>
      <vt:lpstr>PowerPoint プレゼンテーション</vt:lpstr>
      <vt:lpstr>PowerPoint プレゼンテーション</vt:lpstr>
      <vt:lpstr>PowerPoint プレゼンテーション</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649</cp:revision>
  <dcterms:created xsi:type="dcterms:W3CDTF">2010-04-12T23:12:02Z</dcterms:created>
  <dcterms:modified xsi:type="dcterms:W3CDTF">2017-07-18T19:15:07Z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